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76" r:id="rId2"/>
    <p:sldId id="278" r:id="rId3"/>
    <p:sldId id="277" r:id="rId4"/>
    <p:sldId id="279" r:id="rId5"/>
    <p:sldId id="280" r:id="rId6"/>
    <p:sldId id="281" r:id="rId7"/>
    <p:sldId id="282" r:id="rId8"/>
    <p:sldId id="257" r:id="rId9"/>
    <p:sldId id="258" r:id="rId10"/>
    <p:sldId id="283" r:id="rId11"/>
    <p:sldId id="259" r:id="rId12"/>
    <p:sldId id="284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87" r:id="rId25"/>
    <p:sldId id="271" r:id="rId26"/>
    <p:sldId id="272" r:id="rId27"/>
    <p:sldId id="273" r:id="rId28"/>
    <p:sldId id="274" r:id="rId29"/>
    <p:sldId id="285" r:id="rId30"/>
    <p:sldId id="286" r:id="rId31"/>
    <p:sldId id="27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C5932-4F0A-40E2-9574-B8F74B156059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F4EBB-1F61-48F2-BCAB-457C01CF4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8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F4EBB-1F61-48F2-BCAB-457C01CF4F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13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BAEA66F-7E0E-4341-9F54-B4111781D059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20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B6FB5A-033B-446C-9A5C-015F6EFA4D5B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21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B6FB5A-033B-446C-9A5C-015F6EFA4D5B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22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B6FB5A-033B-446C-9A5C-015F6EFA4D5B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23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B6FB5A-033B-446C-9A5C-015F6EFA4D5B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25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B6FB5A-033B-446C-9A5C-015F6EFA4D5B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26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B6FB5A-033B-446C-9A5C-015F6EFA4D5B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27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B6FB5A-033B-446C-9A5C-015F6EFA4D5B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28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BAEA66F-7E0E-4341-9F54-B4111781D059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31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F29E8E8-FC7A-4F43-898C-BFC438BCDC2D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8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F29E8E8-FC7A-4F43-898C-BFC438BCDC2D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9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Meat Scavenger Hunt Activity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DC2165-747C-416B-97E2-10812A2AF1C5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11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F29E8E8-FC7A-4F43-898C-BFC438BCDC2D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13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F29E8E8-FC7A-4F43-898C-BFC438BCDC2D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14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BAEA66F-7E0E-4341-9F54-B4111781D059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17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DC2165-747C-416B-97E2-10812A2AF1C5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18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1pPr>
            <a:lvl2pPr marL="753600" indent="-289846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2pPr>
            <a:lvl3pPr marL="1159386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3pPr>
            <a:lvl4pPr marL="1623140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4pPr>
            <a:lvl5pPr marL="2086895" indent="-23187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5pPr>
            <a:lvl6pPr marL="2550649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6pPr>
            <a:lvl7pPr marL="3014404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7pPr>
            <a:lvl8pPr marL="3478158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8pPr>
            <a:lvl9pPr marL="3941912" indent="-23187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DC2165-747C-416B-97E2-10812A2AF1C5}" type="slidenum">
              <a:rPr kumimoji="0"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  <a:defRPr/>
              </a:pPr>
              <a:t>19</a:t>
            </a:fld>
            <a:endParaRPr kumimoji="0" lang="en-US" altLang="en-US" smtClean="0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D9180CA-F7D6-49C2-A7FC-A04644F0040D}" type="slidenum">
              <a:rPr lang="en-US">
                <a:solidFill>
                  <a:srgbClr val="93A299">
                    <a:lumMod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3A29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1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8A7B0-6B51-40B2-8D54-C2A531C091EC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2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036C3-A2E7-4E3C-B301-C8FF1A66C8E6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29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378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3"/>
            <a:ext cx="7958138" cy="1863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625" y="4230688"/>
            <a:ext cx="7958138" cy="1865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BF17-15A8-4B32-AAB5-C4168678152B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7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743D0-8512-4A92-BB60-3AFDA53B7813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3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5" name="Rounded Rectangle 4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F4E96-1EB6-41CB-8D36-32F8109A6259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0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7D25A-4374-4A1A-B998-045A92C58E12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16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175C-7A38-4955-9258-BD6E1F9F79AD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1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C95BF-155A-4CE1-A887-9B7D803DD3AE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4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" name="Rounded Rectangle 2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C8EA3-4274-49CC-8790-CC4F1DC98D1C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2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0CA41-FF31-49A3-9849-B6CFFEF9348D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75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6" name="Rounded Rectangle 5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B56CE-FE7B-4CA6-80A2-DCD1B193D857}" type="slidenum">
              <a:rPr lang="en-US">
                <a:solidFill>
                  <a:srgbClr val="564B3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64B3C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64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9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58AFB8-F69C-4EEB-A3B8-10340B291160}" type="slidenum">
              <a:rPr lang="en-US">
                <a:solidFill>
                  <a:srgbClr val="564B3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64B3C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pitchFamily="18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andras_forgacs_leather_and_meat_without_killing_animal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thankdogs.com/Guide_dogs_m849059.jpg&amp;imgrefurl=http://www.thankdogs.com/dogsdo.htm&amp;h=365&amp;w=250&amp;sz=20&amp;hl=en&amp;start=4&amp;um=1&amp;tbnid=2nMpbZQBHZt7hM:&amp;tbnh=121&amp;tbnw=83&amp;prev=/images?q=guide+dogs&amp;um=1&amp;hl=en&amp;rlz=1T4RNWN_enUS276US27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hyperlink" Target="https://www.youtube.com/watch?v=DmdYrZvLM3g" TargetMode="Externa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Was388eiNl0" TargetMode="Externa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://www.youtube.com/watch?v=LPd2J3HFJxM" TargetMode="Externa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nPd70e751U" TargetMode="Externa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Humanity can’t live without animals. 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people depend on animals?  </a:t>
            </a:r>
          </a:p>
          <a:p>
            <a:endParaRPr lang="en-US" dirty="0"/>
          </a:p>
        </p:txBody>
      </p:sp>
      <p:sp>
        <p:nvSpPr>
          <p:cNvPr id="4" name="椭圆 3"/>
          <p:cNvSpPr/>
          <p:nvPr/>
        </p:nvSpPr>
        <p:spPr>
          <a:xfrm>
            <a:off x="5029200" y="4572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62212"/>
            <a:ext cx="26289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2514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09838"/>
            <a:ext cx="2185987" cy="236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37972"/>
            <a:ext cx="26098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648200"/>
            <a:ext cx="21240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580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differences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Europeans try to forget they are actually eating animals.</a:t>
            </a:r>
          </a:p>
          <a:p>
            <a:r>
              <a:rPr lang="en-US" dirty="0" smtClean="0"/>
              <a:t>We like to be far removed from the reality of meat.</a:t>
            </a:r>
          </a:p>
          <a:p>
            <a:r>
              <a:rPr lang="en-US" dirty="0" smtClean="0"/>
              <a:t>We like to forget it is actually an animal.  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398"/>
            <a:ext cx="34290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76699"/>
            <a:ext cx="37623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3810000" y="2286000"/>
            <a:ext cx="457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圆角矩形 4"/>
          <p:cNvSpPr/>
          <p:nvPr/>
        </p:nvSpPr>
        <p:spPr>
          <a:xfrm>
            <a:off x="6172200" y="2286000"/>
            <a:ext cx="2286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2743200" y="2743200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6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142875" y="1752600"/>
            <a:ext cx="8229600" cy="1371599"/>
          </a:xfrm>
        </p:spPr>
        <p:txBody>
          <a:bodyPr/>
          <a:lstStyle/>
          <a:p>
            <a:pPr lvl="1"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 smtClean="0"/>
              <a:t>Leather/ suede/fur  is the skin of animals.</a:t>
            </a:r>
          </a:p>
          <a:p>
            <a:pPr lvl="1" eaLnBrk="1" hangingPunct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 smtClean="0"/>
              <a:t>Hides – leather clothing, dog treats, shoes, baseball gloves, ball coverings, gloves, etc.</a:t>
            </a:r>
          </a:p>
          <a:p>
            <a:pPr marL="411163" lvl="1" indent="0" eaLnBrk="1" hangingPunct="1">
              <a:buClr>
                <a:schemeClr val="tx1"/>
              </a:buClr>
              <a:buNone/>
            </a:pPr>
            <a:endParaRPr lang="en-US" altLang="en-US" sz="2400" b="1" dirty="0" smtClean="0"/>
          </a:p>
          <a:p>
            <a:pPr lvl="1" eaLnBrk="1" hangingPunct="1">
              <a:buClr>
                <a:schemeClr val="tx1"/>
              </a:buClr>
            </a:pPr>
            <a:endParaRPr lang="en-US" altLang="en-US" sz="2400" b="1" dirty="0" smtClean="0"/>
          </a:p>
          <a:p>
            <a:pPr lvl="1" eaLnBrk="1" hangingPunct="1"/>
            <a:endParaRPr lang="en-US" altLang="en-US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2969"/>
            <a:ext cx="3484563" cy="347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90945"/>
            <a:ext cx="2209800" cy="330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43" y="3003939"/>
            <a:ext cx="2478336" cy="185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4653844" y="1869722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椭圆 2"/>
          <p:cNvSpPr/>
          <p:nvPr/>
        </p:nvSpPr>
        <p:spPr>
          <a:xfrm>
            <a:off x="3352800" y="22098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椭圆 3"/>
          <p:cNvSpPr/>
          <p:nvPr/>
        </p:nvSpPr>
        <p:spPr>
          <a:xfrm>
            <a:off x="5145336" y="2209800"/>
            <a:ext cx="341064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443" y="4724400"/>
            <a:ext cx="245745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99" y="161925"/>
            <a:ext cx="22002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3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use leather products?</a:t>
            </a:r>
          </a:p>
          <a:p>
            <a:r>
              <a:rPr lang="en-US" dirty="0" smtClean="0"/>
              <a:t>What is an alternative to leather?</a:t>
            </a:r>
          </a:p>
          <a:p>
            <a:r>
              <a:rPr lang="en-US" dirty="0" smtClean="0"/>
              <a:t>Synthetic ‘fake’ material. </a:t>
            </a:r>
          </a:p>
          <a:p>
            <a:endParaRPr lang="en-US" dirty="0"/>
          </a:p>
        </p:txBody>
      </p:sp>
      <p:sp>
        <p:nvSpPr>
          <p:cNvPr id="4" name="椭圆 3"/>
          <p:cNvSpPr/>
          <p:nvPr/>
        </p:nvSpPr>
        <p:spPr>
          <a:xfrm>
            <a:off x="1524000" y="27432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40195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4400"/>
            <a:ext cx="16573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19" y="2668411"/>
            <a:ext cx="20574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14900"/>
            <a:ext cx="25241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20" y="1771650"/>
            <a:ext cx="17049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50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Uses-Food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1765404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Arial" charset="0"/>
              </a:rPr>
              <a:t>Is there another way to get meat and leather?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cs typeface="Arial" charset="0"/>
              </a:rPr>
              <a:t>Can we sustain the amount of animals we need for these products?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34290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  <a:hlinkClick r:id="rId3"/>
              </a:rPr>
              <a:t>Meat and Leather without killing animals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http://www.ted.com/talks/andras_forgacs_leather_and_meat_without_killing_animals.html</a:t>
            </a:r>
          </a:p>
        </p:txBody>
      </p:sp>
      <p:sp>
        <p:nvSpPr>
          <p:cNvPr id="3" name="矩形 2"/>
          <p:cNvSpPr/>
          <p:nvPr/>
        </p:nvSpPr>
        <p:spPr>
          <a:xfrm>
            <a:off x="2133600" y="2209800"/>
            <a:ext cx="228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29327"/>
            <a:ext cx="3276600" cy="207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0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Uses-Food</a:t>
            </a:r>
          </a:p>
        </p:txBody>
      </p:sp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62200"/>
            <a:ext cx="3136673" cy="4187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1765404"/>
            <a:ext cx="3962400" cy="251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prstClr val="black"/>
                </a:solidFill>
                <a:cs typeface="Arial" charset="0"/>
              </a:rPr>
              <a:t>Milk- </a:t>
            </a:r>
          </a:p>
          <a:p>
            <a:pPr marL="914400" lvl="1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a more efficient source of protein and also Calcium (</a:t>
            </a:r>
            <a:r>
              <a:rPr lang="en-US" altLang="en-US" sz="2400" dirty="0" err="1">
                <a:solidFill>
                  <a:prstClr val="black"/>
                </a:solidFill>
                <a:cs typeface="Arial" charset="0"/>
              </a:rPr>
              <a:t>Ca</a:t>
            </a: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).</a:t>
            </a:r>
          </a:p>
          <a:p>
            <a:pPr marL="914400" lvl="1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743200" y="2286000"/>
            <a:ext cx="4572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733800" cy="29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695700" y="3021830"/>
            <a:ext cx="228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</a:rPr>
              <a:t>Why are teenagers choosing milk substitutes?</a:t>
            </a:r>
          </a:p>
        </p:txBody>
      </p:sp>
      <p:sp>
        <p:nvSpPr>
          <p:cNvPr id="6" name="椭圆 5"/>
          <p:cNvSpPr/>
          <p:nvPr/>
        </p:nvSpPr>
        <p:spPr>
          <a:xfrm>
            <a:off x="4648200" y="4800600"/>
            <a:ext cx="457200" cy="4661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Milk substitutes. </a:t>
            </a:r>
            <a:endParaRPr lang="en-US" dirty="0"/>
          </a:p>
        </p:txBody>
      </p:sp>
      <p:sp>
        <p:nvSpPr>
          <p:cNvPr id="3" name="AutoShape 2" descr="data:image/jpeg;base64,/9j/4AAQSkZJRgABAQAAAQABAAD/2wCEAAkGBhQSERQUExQWFRQWGBwXGBgXGBobHxcaHBgXGBUYFxgcHCYeGRokHBcXHy8gJCcpLCwsGh4xNTAqNSYrLCkBCQoKDgwOGg8PGiwkHCQsLCwsLCwsLCwsLCwsLCwsLCksLCwsLCwpLCwsLCwpLCwsLCwsLCwpLCwsLCwsLCwsLP/AABEIALcBEwMBIgACEQEDEQH/xAAbAAABBQEBAAAAAAAAAAAAAAAEAAIDBQYBB//EAEcQAAIBAgQDBQUFAwoEBwEAAAECEQADBBIhMQVBUQYiYXGRE4GhscEjMkLR8FKS4QcUFTNicoKistIkQ3PxFlNjk8LT8qP/xAAYAQADAQEAAAAAAAAAAAAAAAAAAQIDBP/EACQRAQEAAgIDAAICAwEAAAAAAAABAhEhMQMSQVFhInETgZEy/9oADAMBAAIRAxEAPwDaYviWHOqMQehiPnpQ68Ut9fl+dZFu290E/Y4XwAsLpUnD+0dzEXUtuthFLakWrYMbwDG5iKmrjU4xLV1YYjTUGRI+PwNN4XfaycrOj29Y7wkeXh4Ufh/Zttbtx/cX8qn/AKJw5BDW9C2fSOkRt93wqZnFeoY4lYJzD1E/Ou9nFK4jUyFUnWSe+ZjU7LkH71SYbs7g7ZLIuv8AaJOvLQ86dwQgNeO8ZR/kB/8AlV42VNmh/Ers3rP95z/kYfWiwKqsXdm/b8rh/wBA+tHF9KVKKriuPBcCfu6UPY4gi3F7697QiRqPzHyJp2ItTd1Gu+vvqi7SYZnKKsahzBAOyzsfdVE0Z7R4cYj2PtO+YUADm2oE+8VaexIMRy+tZzslg5RdEzm0jSyyJ1KExEwI1rQ5rubU2y+XkGyxJ3Ek8jzp3XwuXf5seh9KSFeoqRvbaZRbJ1zTm320jlpzqs/o55MhZ5w9ylobXFsL1FG2EHUetZwYNwdI/wDcuVY8Ow14SQFYbS1x/fAKGnobXTCBOvrQZx5n7jx+vGn5Lp0ZU9zn/ZSuYMnWNfBz/to0Yhe8J1HnUN6zQz27o2Vj4+0HyIFN9tdA1sufHNa/3Cgjbtihms0FxS5dLElbtsR0tGY8c5rOf+I7gWM0+aDTfx15elTeDatrVc9lVHwjitx3UtJAMkLbYkjbYHwNaIY+3+xd/wDZufQUQI1sU84YyvKTH51PbxtveHjxR596xPPpTjikLoQTEmZVhyPIiaNE4vDDv/Che7BJPPpP/arLEcUQoy27qh8piZ0MaEjevNOK4vFWs1k3jdW4ypGXLqQNSwMx4TyqpJZvZ9NTir3Jf15+FO4Rih7ZddJ1J8jWa4Birly3LEAbRBkRoQSTrRWDc545gxSJrsViMzGNutAXTDr4z9KmtMMq+VQXz3l9/wBKX01Xx5SQhH4WJOoGmUjSdJkiq+5eu3GK2xljQseX68NaN4+sm0OTPlYQO8CrGNfECuLjCohbTwNNEePcQselGX6KAR2ZU/euOW5kQPpXaPXiIjVHnyf/AGUqjk3hZxz9TT0xTCDJkajXbyr1I8LQ28y4fDTGYLkUE6THetwDy1ruB4ULiZmwmHt6/dZUmP8AChin7RXrQvYDtE19HS4SXtwQf2lOgnxBHxFbL2pI51R4TgjIT7JbVud8ukx1hKtyb3S3++f/AK6zuq0m4eqGdWPlTuC/evzr3gP8iUGMRczahPcx092QTUvB3717+/8AQA/Kq8cnxGdFYh/trfgj/O1RH84qsxF/7dRzyN/qSp1vVV7TEja3CSZhQBUFnBPcxMhMwVcoJMKpbeebGI0FEoe8x8vlRnBcUq5jMnNHl4edaYpUnZlLiWHg99EG4mMkyI/wH1o7s3xHEYjEC4Wt+zKg5QpBggxB6hvX4VNwFit29lXN9oQBMbkzJ95qq4Nxj+bLmKzBSzE84K7xtINEutjtskuGDH7ZHxplxNTpz9aA4Ljbj2s1xAk3NIbNMzNWdi2WYzrr9eVPWqSEWZMDn+iauEQAADYUJg1nvddB5dff+VG0rTKlSpUg5NIilFdoADiOFzoQN9x59PftWN/ouzP3SPe29bxqz/F7JtksoEHvfHvx48/fRQF7PYZRcIUaFepPTrtV/wCyXMF1kiaouB3MtxmOpYciDpI/jWiP9av90/OkEVlIukdF+oqp7R9pbeGvWg4ed5VCwEyBJFS4rtLh7OJuK7wyptB8DExE7etUeP46uJVHOi54IJHd0Ohg6b9avWu4SNe2C4lygOVQ2mslx+1A2PntVbxYj+dICD/WBh7rZ3obgGHCNY0jPZJ9+bN8mozFEHGqDyVmHoF+tSKXA7eX2q9LjH11ojhoHtiSDE7c/GocH3b9xf2sp+Gv0onCn7b9eFFEW12+AdNuVDvdl199RYkwx/XKorLTcX31H1XwuLMJs9faCPRhWpwDKba5SDAAMHYxqPOslxknPY6e0H+l6x2N4vibGJum2lwAMYIViGE+UEVVJ7NlpV4rd7f40kn2X/8ANvypUbPQzsLhLi4Qe1zd5iy5iZykCPLWT76ur6RsYosWzyI+P5VG2EY9Pj+VcuUyt3pvLIiwl5ws03G8UZalt4MkaERXL2BzMIOg3J/jUXHL8HuIMDiyzLI3/KrDgevtj/6rj41BbwOVwdIE/Iil2cIK3T1uuf8ANW/ilnbLMRiFHtvJPmx/Knim3SPbGf2F/wBTzUjRV3tMMwmOVmuICMwOo8IGtS8KxQDEcwxrBY69lvuQTII1mDMDnROB4y7M0s8jQEERMc9JPLxrSVLccJxGtxxzuH5mq24e7dP7N9G9Lin60F2WwBze19o5PtGBWe6dJJiAd6IW+GtX26sT6ER8qvU+J5WljH3QLSJkA0Ylp5hyYjbQbnrVxcuAyfTXxNZbD3ftOcC0DueauPpvRvCGgZFVgCisWmQCTEd5pBOnKKPhtThsSdzcPl3IHQDT50UMTvD6/wCGosA4yARsIooR0HpUGcl2dmn0p+Y9fhTQo6D0FI2V/ZX0FAca6ZGo8dP41w3G6j90/wC6kbKfsr6D8qYbKfsr6CmEN2/cH7Ho351FcuBgM8ESOs9D4c6lxFhcrQIMH5VR4pnBUqfwbHmdNSeu9BCMIlpZ9msZiG3P3TtvUnGOPfze+M1t2AtklliBEkzJnl051mr/ABTdbVwK6r0BgoCSCJoPE4249slzLvca3uToSLfM+dPWuxsXxjint7LvcEF7ZEax/WIByB6GoOJgKl3KAPtCR5lCRHvNN4rqEHV19PaBj/poTtG0WbkaSyH1ApdC8j1w5QYfmEGU9R3APSRUGKMY4/8AR+q0Rj8XCr1De86H6VncRxgnFhrlu5b+zyxE5pIg+G1V63str0Xf+IPig+dTl4vabiPpWZtdoUFxnIZjEAAR8TXMPx9rl9fwgkaDmPPnUU42GMeWnwHyFQ2f6xff8qUloPh9K5Z0uLPj8qj6o3jhAaxr/wA1fSGrz7tB2txFrE3bYeEVyFBA2B6863faFu9Y6e1X5NWB7ccDLNcvLOZTqAOU6n40ZWQSBR2+xI/Ev7gpVlgaVBPTcPpuB7wKLfH2l3RSfIVV38XpAoMGTrrXHy62lwPGMLMMAvmmnryq6xOBtZZCLr0gVjFwin73pWp4PD4Ya/dlNfDb4RSyvHA0HtlVfSB4kmNTH1qXss/cY8s7H1ahrdsi53Z5bQPxLO+kRPunnRXZvDMlkqwhsxMee21dHg6Y+TsRef7Zv7q/N6E4RjLly1mupkeW7uo0Gx16isd/Knca2VdGKmQuhI0hzyPWqHgOLuXcPiCLj+0RQw77bBlzfAn0rSz6iNLxFvtLh8flRPDcOe6o+8d467n6+lZHhvEHNwi4xJnMQdZ5n6Vf3cYhQlrmQrlIX9rvDn7hV4Y+2Wr19K8RpLhW3hiFEj2zABpB289CKFwdhBYdwDmdmWdToCpjTTXyqswt/QZ2YqWLETOp1MAmJ5UeuM9okKcpz3HJggBTGU6aaxy2mqxtnP5Kwfax0lnAIAsQAwgyAdYPLvb1bW20Wdj7OdSNgzbgzG3qaorwzELmYEWFJgDUZU7pJ/veFF4PFzvoSF7piYFpoOhOh09au88xP9txwTHFgJidAwExMDYkCaus1ZHglwi8kdYPiJPy+Na01nVOrdExInpI+VOa8BzHqKEbh1u4x9oobauXOFWVEBY95+tPRyDPajrXC1B4PChSYEUXFKkExeI0I2A/I/Cs1xbim4QsuUI2ZQjBhpIEz8uVE8Zxb5iqggBjrIkwYIjUFSCeh0rK3boyyNhbcdIC3AB8aqJtSXcVmvBmMk2WMxv9ksn41L7bTDZtZdST4lc4PqBVViLwS4MxgDDhQfE24HxiuXcWwWy3cyplI72pZQO7oCIj605ONlVjxW99pYg7Ez7wQPnQPaS47LAKezOUNMyTlJEEbfmRQHFCrZLq29WDZm1kZXCjXTQ7elNwdvPZYMTrf30H/LYgydABp6Gl7SWep6/Ll7tKxgZRO+vXYHbXaje0yTdPTInyNZ3EpB13BKn9eYq1x3E7l24wFnu5Fk7spUd06aBSCanHG+S6V/5UoXKSOh08jr+dGcKf7W3PJqr8dilUyT4GPh9fWh8Dx0C8kKT3h5mdBA6zUG9QbEhVBJAAA1JgetPs3ZuJ7/lWE4t20tsHw1yzc17rQyzof4VoeznHxfuKBbZQqkyY1iBS+hb9oFn2PX2q/WhsYi65g2/IH38vrUnHL0+z/wCos/GicNd7o8v1rWflulYsZjOyGFuOzlroLGSApiecd2lWvbJO1Ks/8tV6sgvaLCNoLMf4xr8aktcYwqn+qafPb/NXlXDbWZiTyHz/AEa1/wD4aYYJMUTo9xkC66AT3j5lWHurW46EraLxCy2oQ/D/AHVZcHx4ZWFpDlVu9MTJHLveArxJeM3bVxobYxH68K9B/k87QZ7j24+/bDDzUw2vk3wqLjZOlyyztqcawb/lmdN4M69Mx5xR3BncWwLgAaACFAAEaQANAKd7MQZEH12p9mG1B0n5UeLLnSM5wwf8rN0rbXKxHtHCsJ0IUFgCPMzWM7K4022YiIysGUnRgylYnlB1mtZ/K63dsj/1G/0CvOEbcfrSujuM520jmxduBgzI20EZgfIiD8DRGOwDwMh9oQQYnUjyMNWbViSpGhG3nyrU9prL+xFxpWHEbiSy97/TNTvVh9wZicbctW+9KZ4DyORykiDqDOlF2OIqwENvMwdIiNfHWs9/S927azkDKGObuyoAW2F7pkCTPvJqz7OcXUMq5AAwbRdJ5c9weajetOZNl3Wl/n3IywFvJM8zljblCge7nRFm+CAQdQF1Gh7thiR1iRVNeDMxZCsFZUDRe62V4kbrzBn8WpGtNW8w+8pED7w+6ZXvd4ac40NOUPQ+z2Mm8inRpPgDvqup6bTI0mttmrz7sfhrr3FuMndVtSdJJXcA+7brWw4jxa3YUNcMAkKIEkk9B60sqTvEOMCy6gg6gnSOUdaCXtOjPkIIOokxFVnaHjNtLlsuqOjKYzT1GogHlNQJ2hwhYZbVoseZZ/dELW2OtLjbqkegOlOzVksH26stcFv8R0BAOSQCQsnXkB59K0tjEZlDdQDpWN7Re2V7Q4kKza7s0dSZbQddthWSuOchE7KeUlle4NlkQZjc1J28x96xeZktlhmLEwYAzkrruRo3gA1UA4oxtgqIm0raA6EXJHqTNVLIVi2LZS2pym0dSxJH2Kk7nTeQKDu4hQuVpbvPBUTrC5SIME+870JcdjccFSZQEFj+KFAgHQ9PCq/H3HNm0oKqyFzP3Y1TIdNzpv4eNLc3u8jS1fiRAt2zkGZWVSxjdzJPQ6GgcTfAtZpnvlSJ0IyawNjIYiaFxGG9q9hGuAuEzNH9olwczQPxc6mw9hcqoTIDSZYchB2BEwCI6mpuepx8PSHH40GfZBgp0AbcxE6/rlUmO4hdW4QjFcyoCV59xaPxqplXKuWQAuk5QZNwsx3Og2HPwqLHWTOdGgEA6GOWsR4zpU3y/wAvad/9V68aUvFrNz2YyqZ2JjkPr+Vd7NcIIv27t50VEOaC0kkAldB4xQXEcVJClmk7maitlra310M2+ev4lgj3E0tjQPEcQ/4k3DzaT5H6xXq/ZBAMvTKTMQNTsOteKV7h2MgYez/0x6wJ+NP6W+FpxQKACeRDCCAWIOgE77/Ci7F0BJ11A339/jQ3EsKHCTybNPQiY+NU2PsKp7pOm58T0/XOsfJZvTTDG1dnNyEDpBrlZ0Ytf/MPvMfAilWOsWmq8w4PbIQsRudPGP417F2p4d7Hg9q2BqgTN4Eq2c/vMfWsFZVTbwFsDVYV/GcQ5+Rr1XHcUS5bdGQkMpB25/qa67Zyzk4eA8U4eQgvR3WYpP8AaVVJ+DitP/JfbyY2yGH30fcdULA+8AetFjDW7vDr1phLWsR7RSDEZkAPuIB9KuuyvCHbF2L8AW0w6gR4WRbAj1NLLKepSctjiBGbXQbxyqHhF2bQPUn/AFGKqO22KNuwVQw11lt+QZgGPpNWPCx9ioG0H5msPBOdr8nSl7U8OGIlG2J9DAgjxFeX8f4A+EcK8EHUEcxykbg+Hzr2C9YkkHr+VeYdseJe2dGGqmSumsABV938a1xt97Eanrszs9wRroBAGZLqgg/s6Zo8jWw7SW0u+xtuJgG4eW0Lr6tQnCMUtsAkBViTGm5GkdZqW9iw1/MykkIqglgqw2oH3T13PUaVF9rltXEij7YYO3bCC0AoYlmA6sqgQNo7hPnHWqjMVS3G2p84OorXcZ4XZuF/aPcRk70ADLBygODB7v3QTy0qLDdn0UqtzKIBZJOjawAGUGZOv/at8eJyyvaLA38xVndbYKAyxYAuGbMBAMEqWNXFrCgF3S5IU7qYEQgBHvNB8Kv+0Lp7JZGZGyvIAEwVJY6dWE6AGCNKPPGVtr3mgZFddDrrBlZOqnQgaaCtMt5an4KWR6jg8SsAhhAEbiNNN6yH8oXaZVuJhgBOlwsfwnUKB5iZPiB41Q4PizZlYNltqIJIMZplAQAdDlcTBIk66TVL29xVk4hblliQwnUNKkH7sNpliIA6kbRS9dXVG/sEdpOPtdZFcZTbXLpJzDQyZ2NV1jFydGE+Ijc8vGm8Iw64y6F1BA1PJVEaefITtV3xTsnZsWblxXcsikgHLvsNhO5FVMtcBHa7SZbgYCcilTJ0JIIJ8oJ98V6X2M7SpibMKCrW4BBM6GYIPuNeE3r0a+M+ZrafyYcSC3Ll25fS2gGQpsXOhDREQNdd5JpZa0W7a1/8pPcsrdVobNkM7FTmbadTIrzvgvFWe41s945O4+2XINAf7IECKtv5UO09q7cs27bhwoLEjqdAPQT76zPZ7iKrdACqWYmXJ2ULJAHXSs/i93pbYZme9AbJlEac9V11161Dx3Ax7YjWFmAdO4ACQORpjWGW8STEtlA8WGiDq0EGOUjmYqfiWKHtCS34SjKJIzNIYBueo18qy52oDw/hwFu3eLGHVFPkrFGE8tpq34TwRlAS6qqWe50Pdc5112nQ1TlicLbtqDpmHnDN+vfWlv4k+zs3mYKDkJ8TlBgRv+In/tU5bERLbUXCkzlByzyGmbz/AI0Jx9PYoAp0y/Ux86bxF8mLs794MDpuSG5/raucWm7hpghgAPIipncN59fuFmzTzPzq1W6bmHdiv4GXN1hrZAPxoG/hu8FQSSI6SedXF/DgWTk+4togDckl1zuT4kenlXVqM2WJ1Fe49mnttbtm0IQrIHSdSPWa8j4Hw43b3MZVZjG+gj5kV6Z2CtFMNaU7gN/qNL6F12gx/srOaVBkAZjAk6b1hsd2hu2O7eQqzjMuaRI11GmoJ8K0nbFGuLh0RS7PdgKPxGDp0660R2mue24nZKagYR3AganLcKjw1C0Xxy8rxzs6YYXLzQ3tsOMwBj2g0kTG242pVBh+B3yikWyQQCCI2IkUqv8AxYFvJDw7Hfb2iFYqtxCYE6Zh+Vek8U4tZtWmYuo0IEczGkV55wG/7BmLLmzc518vKrPiOKs3Vhrb9Rz+tYWRUrO2OJupZVIK3GGhmZEhT7sx9a9c7GWyMKoaCUXJIkg5eYnXp75rzbhHZ32jwCLakjvH4x1PvArc43tFYwVtLaS0CBHTaSfPXbes/JeNRWM+1U9orhv47IDCWFBOuhdhofOD8K0vBj9lb6QY9a83u8cLOSAZZpPdPr6R6V6J2dun+bWiRHd15c/hT8c0WXIHtRjjbw1+D3mBVest3ZHkCa8pGEJYeEe4Ct32vtNdcBTCrIYkwNwRrsaoU4KuhN2fBBPqWgek1f2o+JrWHF17RLZkOrKAZ0Oinz3npNR4/GG+5NoP3iDCrOgEZdNvl6UaLCqAQkRBlj7tBoD6GjbT9zz5DQeg0+AqubrfwbQcOxbZ0W9aiEZN5zIVgqw5Ebifyh9lctnI3eykrJJlSJXuxsSCp8gKbaxKIyXLqM9pSZVDlaToDmg6ddOlO/noHtkNgn2jK63CxBtTErl2JIABMTXRj6+utcs73sPhsEqMSuiwrRHWAdd/GobPDyMysCe8wkwFysOUEkmSDqAKNslZcMY7qqP3R+dOu3pB8s0cye6J8tDPnUTKzgk/CcGLpCl4ypIlQecZVAAid/jrQ/a/g3sPZd/MGzCMsRGU9T1q57IxldtJ0En3kgeE/ShO3t4ulpQARnJnp3dPdqfSs9/yXOmc7P4gB3AuGyD+JZ1I2BAPjR3F7ma3lXEm5mYCDm26nU6CouI8Pt2cbbW0QUYKWEyFJkOJ8CDUnGuLP7c6KYyjwMKN43/Qo17ZTQ6jOu86AGelazsn2XuvZL91A5lcx3GxMCY1HOqIgs0lESQWzAnYGdvhtXo/Z26DhbMRosehIqvJxE49vPL2JtWcTdZ5d7ZKKuXTMuhaTy02MVHwbijXcUWuD76soA5figecRQ/bG1kxl4Dm2f8AeAb60bwvCpZCXG0YjU7xP8KcnGzuXxdYmyO4Roy/diQE0LFgBppJjTpQt23msm2CwY95rjd5huYkRpEaQTJ3oy7DMwnRefgMoPyoFp7x/aYx/h/jHpSsTs12cFAgQIoy96CTpqzgwPGBMRz3qLimPZrAtgOFWFWRAjSCo31nU68htRYE2mPSB6/wBpmCxJtwRoQoIgkd7YSNt4qbiraw45jVVbZGU4iYIIP2Iy8zsXIkEcp6k1XcMxbXbXsVBdwdAs6zufX5+FOs2EuCGCtuRmkHXU95SJ8zSW37DMLGa3m0a4O+QR+FCYgTvrM89Kn0+K9gPaHA2rF5EZStxYzrmkAnqx6DpvvNPxWDNq06qyuBaJ2OnfQ5Yk5oGk7VHxThl2+xuZ7Vy40ElywY/vyo9ajwHD76XFJsM2buEIJDA6QCsidfWi7+BUcHzl1ZBJglhIHd/Fv8q9O7HsDYtnwPzNZc9nrVhszZ86k9yUUL4O0kHmCFJrSdmsQq21ygKsbAyBqdid6Lfo/R3abFNaGGvAf1V0v00giBruQTVb/SntMW72pa5dQ20Kk6BpLNrsIJmrbtQwa0m/duI2nvH1FVFniV0PmLCFELNzYHkBU276PpJjOLNh29lqMgURp+yDSqm4nZt3brO7SzRJ9qegHIxXKqThW4NXC7dOlE3FEQFE9Yq4v4a3b/AKx7aEcgc5/dSY95FAYjitldERmPVjlH7iyf81YTHOr3irjgrh0DsAeQMfPatDhuwDOnfytpMtcM+S5JHqIGmragVA4ldYdzuD+wMsebb+pp2C4rctqtu3ede/qFYkQ7LoOW87daueOxNylWON7JW8NZFxlDAxlKmCZ5EsG1jXTlPvE/pW6ECoBbtjQf/ttz5UPjOLO+5nLouYloHILOijyAqvuuWMkknxM1tz3UG4+5m+8xczvJPxP5VzDuRIAjTSN/Xeo7g099SWPvUEiuLuT4fOKNt7R0qA2SRI26+v5VJhWn1/OgJ8EgYa9frXOJ3lV3JGmQeusRTcNiVUPqO6QT4ak//GguIX9Fb72ZbcDrr9TNNF7MxKTckzB1Cj8LDKFLDzM+OQ0SH7jkkQFyx1IzQRy0058xU1rD95m0zCGy698T10A1A6wQRzoPBKx8EJJjSD+z4iI60bGl/wABQpbgg8zAPUiPlQ/aRgbUGR3lIJPuPwJqfD23ygbVy7g55CsPu23zQLG8IN4I1gm48lh3gZGpbUxzFVXEuHXFcn2d2CAe8rTtrOnWa1aWnAJXKo7o2nZhtyHX3CjcZduIB3gV0md/vDYaD31WOWWN4LKR55hCWLySctl2UHwjQepra9mj/wANb1OoJ0jmT4VQcV4cwvMygLCkbGCDoQBO+tXfB3CWbancDy5k0eTLZYzTE9sz/wAZc/wj/KtWFpi9pCf/ADAx/ugED/DA2qHtLgkuYlmN1FLFRl1J2Czp13p2Bx6i5/N4IymCSOnOOproxv8AH/TPLs22zgOqx7RmjU6amSCevdHxoq5xFGdVmANB4wTLe8ya5IFyVEBnASeckhifHRvWq5bkLDDT2kTz5wB/Z1nzio2F5jXAtqo/Ec59YX4A+tB2VJUD9aT+VQcRZkO8rlXKB0C/AgLr51LhMQGtW2HMt8NPnNMk+HaIPSfhP5VLiFIA8h8tahQ6H9c6Jxx0HiB+VB/XbLzuAf11ozCY84eWQRccFRzhTu3UdN+tV9uEWTtv51I4MAn7zCT66DyAApQ7zwFxVuWzNDnnm85kTt7qBt8WKOoZd2hgNIiev8KsMTcy69P0KocRiQ15Tt1+lTZulcd2WVs8ZcF1AqXQBBBDgiZjmsjl4V21wYezEIzMNzbYMPMZTI99V1i8I1A+XyqZQsyCQfX4iDR6ydL2qMZhDnbuNv8AimffrSq7OOuja8f3z9aVL1v5G0T2VT77gf2V7x+HdHvNMbFqPuoJ6v3j6fd9QaEvDWmZqsJ7mIZvvEn6eQ2HuqTBtDqejBv3QT9KEBozh+VlJJAMkAE89Br7sx9OtBmhqTNSt1x0oI1q4r96u+dQ3r6r7/jSCa9iWGFcg6reVm8VKOvpOnvoS/jMwyppJABnWSwTYax3qbYxRmMv3iUZW2KwSSSNthryoOxiQbii2pDE6SZiR5D40J6GYTCvZDrKlwSCSSV0za8uWZvSjVwwd7asTBtrMR3e4Rpy9ajHD2dbq2VZ2bULuYy2yfPRjTjblgIByokzy0igaE47My+zK5gJyEkQswCYO+3LejMKDCLuE2/h0E1FYQc9o+Q0I8aNwVuJP65VNq5ByP4VKDUCA8qlhpgb7kwNB18+nr0BjStlincjKo6SfQgD5+nXQXHYsuuQ93yqyUQAse/n4z199N3pX9D+1SHGx7w8Rr6zU7pbWJhZ5E+sa60Y1kdBQ+M4ZbuDK6hgNp5eIon7DAcXuo2NDifZqV2EzlgmBz2qbgdxb+Ouue6GDFZ5HugT7qvb/Z+1bcNbXKV13PyND3LJzSDB8hWnsjQi8oDKGBhAwldM07SRvsKqrfDZti4/dV7mYCQScmYRA25edGnDs25BqG9gWItqScoYGBy11M05fyVita931CMIyZmJGg070+JgfCieKrmKLbULAnLI5+WnjpRHGsOiteSx3VGSNc2+ae9rOoX4VW3kLXi09y2NTz0AEDxJ09elMncJcupK3QRAUgHeCTGvkJq4vX1a1baREHXwBn60PjsQWdRdKycsQBGUoCgMEyfGgeIWW9gpXvKucTOoJIAEc9iKcIRhscbgmAAgLAdYIUfU+6rPFPt5CqbBIFIEDkoPmasLt6WPnFKG5fM1X3cAJBA5zR91a7FMzLRipyYmoY1qSgjM1KmFqVMH3DNRRUgrgGtSowDWnW7ddy09RQaa1tXGpK0Ak6Ab1V4vi47sEgNs0bjSY6DWgJeKcR9kkgSSYHQTzPpVPbutcP2mgUyTzJ/CPKK65V3IMqhYNO+o28t6Kv4dSPsyHJ+8didNPSKWxpzA/a3gkmHlTG+u5HjE1ZcGwqnF5VILlmy8l5hR3tY232qDszgct/cM4ViFAnWDABG58BTeD4Z0xCM+VCDqrnKfQgx74qZd8BbWxcwrqLikOqlGyspgiInQg90DXwNDWb32jnqR6AQKI4qFuXjnBkjk2+p0JXRh8K6iSTC84JqrSkGJcEA8+YnTzAjSi8Nd051Bbw4IE0faw8QFjMdddlH7RHPwHPyqe1XhKl4iABLETqNAOrRrHz9SCsO34dyTJJ5n9cugFOwmDAB3k6kncnqf1pRuHtga/MfnVCT7St2jm125Zufv5UM6kliF08xR+KwwIlTpoGg/SmtbULAkdKLIpXlfKorsijTaAO81DdWanUJnuIXNd6rid6uOIYGZM1W+wikQUYqK4eIjcSDTruHoJsOR0pB0YjNdGkftEEifP3xpUeOw+cObaSpuQYH7KrG8bljpvTGWGnpU+DxRVkVSBLZ88TkP3ZXqY/WlVjU2AOIksUVdCiKCDoZjUeYoxA3sGEAZRbckjX7zOR7ywpuMwWfEAICbYAzOQdSSSxYkatXbS5v5ywESsQeWsDfaAKe/WDWxWCtoyhgSXG4jfeDH18Kz3E8Rds3SDpOoPWjVvtZQbhmMyOQG2tT8Xw/tMntdMv3iIMgjfwp7I3DcRlRnEfrn0o/NNZmwWVoJzdfCOfkRBqytXzOhAXkOcxsaN8mtKcxoOzj1aJ0NEnanskRNKm1ymSdDXW3pqV2alZy1xrgG/wD3pjXNYAk/LzqK7eFvU95/Hl+ulK0I8eMyd8wD90A6zyaqPDofxGcvdXpEk6e80bdxBYydTUzrNtPAkeuo+VLZhV02FdNobnWi8NZWCzfcXVj16KOprQjser2DfFxdEL+zAMGFmM2/L+NElJS9lOIezxatOXkDMR76tu0OLFzFMxMnTvbzoOfOh8EqqIKW9eYWI9+/rXcTYBIKjunnEnxFLZ6S23Dwu5ALDTodfh8qsLVs6k0FgcOVkTGo/P6Va+y6UW7OFZQ/eiY2H7ROw8tyfAGrXB24GpknUk8z+tPShEtHKvr6mB8B8TRlmiFOeRqHzqYQd9POo7dyKm0id/1tFUZruIga+VCo7Tz0qVojQflTmuW2WMpDDmDoetKm4X1+lRO0/wAaemXoT4jao7qUgr8Svh6UHctAnarK/wDCgyfd5VJK+9boR7Aqyug8qFbypAA+FoNsJlYHx/Xxq3L+FDkU5Qr8bdaMp0Xz5Vf8QS2MBbUKAXCAtGrbDU86psRaE/dEfKm8RtF7YXO0DlJj02qtp0rLuIYklTGsRuOmxqG4Gb7xJH65URb9pnVYD5iF2EkkwNeR8ateJ9nLuGXPeRgpMCIPrrpVd9EprF3KCCAQfDURtB+lWH8wS9bkeo3B8aBYT9wz4HQ/ryrtlnU5llTz6e/rU6NX4axczlDpklS/STJI8Y08KukGRQBsBGv50fwm9aOZSAGdpM7MfDoa5jeGFdU26VW9pBLiV5zNKoG32PpSo5AsNTUcuYX1+cUqVFUZfxYUZbe+xbbzA6edBFOtcpVNMnToKbbxDLoADO87UqVII8biWdcvLoNBWo4d2lAwbWyGz5MsjbaPOlSq5SU2HxBZvhrVnge7o2zH0O00qVZ/VfFhh01jpv50bhVJaJ3+A51ylVfdJyusbRiXc2sQOXl+H4RRdnWlSonKpNTQ22tSNfYaae8A0qVUYbIf4UrtuDr7qVKopu2T4TSzaUqVTsIHWaEuYelSoIHeMGOVCXKVKkETVAxpUqYQuTUN3alSpbJHhLmW6hJGjA6idiDVn2+4sGtIFMyR18+ddpVrgmsjacMKc4bkSR0NKlSvAR5zzq3wHHiAFuar15j86VKjZLVVVtRBB8K5SpVol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" name="AutoShape 4" descr="data:image/jpeg;base64,/9j/4AAQSkZJRgABAQAAAQABAAD/2wCEAAkGBhQSERQUExQWFRQWGBwXGBgXGBobHxcaHBgXGBUYFxgcHCYeGRokHBcXHy8gJCcpLCwsGh4xNTAqNSYrLCkBCQoKDgwOGg8PGiwkHCQsLCwsLCwsLCwsLCwsLCwsLCksLCwsLCwpLCwsLCwpLCwsLCwsLCwpLCwsLCwsLCwsLP/AABEIALcBEwMBIgACEQEDEQH/xAAbAAABBQEBAAAAAAAAAAAAAAAEAAIDBQYBB//EAEcQAAIBAgQDBQUFAwoEBwEAAAECEQADBBIhMQVBUQYiYXGRE4GhscEjMkLR8FKS4QcUFTNicoKistIkQ3PxFlNjk8LT8qP/xAAYAQADAQEAAAAAAAAAAAAAAAAAAQIDBP/EACQRAQEAAgIDAAICAwEAAAAAAAABAhEhMQMSQVFhInETgZEy/9oADAMBAAIRAxEAPwDaYviWHOqMQehiPnpQ68Ut9fl+dZFu290E/Y4XwAsLpUnD+0dzEXUtuthFLakWrYMbwDG5iKmrjU4xLV1YYjTUGRI+PwNN4XfaycrOj29Y7wkeXh4Ufh/Zttbtx/cX8qn/AKJw5BDW9C2fSOkRt93wqZnFeoY4lYJzD1E/Ou9nFK4jUyFUnWSe+ZjU7LkH71SYbs7g7ZLIuv8AaJOvLQ86dwQgNeO8ZR/kB/8AlV42VNmh/Ers3rP95z/kYfWiwKqsXdm/b8rh/wBA+tHF9KVKKriuPBcCfu6UPY4gi3F7697QiRqPzHyJp2ItTd1Gu+vvqi7SYZnKKsahzBAOyzsfdVE0Z7R4cYj2PtO+YUADm2oE+8VaexIMRy+tZzslg5RdEzm0jSyyJ1KExEwI1rQ5rubU2y+XkGyxJ3Ek8jzp3XwuXf5seh9KSFeoqRvbaZRbJ1zTm320jlpzqs/o55MhZ5w9ylobXFsL1FG2EHUetZwYNwdI/wDcuVY8Ow14SQFYbS1x/fAKGnobXTCBOvrQZx5n7jx+vGn5Lp0ZU9zn/ZSuYMnWNfBz/to0Yhe8J1HnUN6zQz27o2Vj4+0HyIFN9tdA1sufHNa/3Cgjbtihms0FxS5dLElbtsR0tGY8c5rOf+I7gWM0+aDTfx15elTeDatrVc9lVHwjitx3UtJAMkLbYkjbYHwNaIY+3+xd/wDZufQUQI1sU84YyvKTH51PbxtveHjxR596xPPpTjikLoQTEmZVhyPIiaNE4vDDv/Che7BJPPpP/arLEcUQoy27qh8piZ0MaEjevNOK4vFWs1k3jdW4ypGXLqQNSwMx4TyqpJZvZ9NTir3Jf15+FO4Rih7ZddJ1J8jWa4Birly3LEAbRBkRoQSTrRWDc545gxSJrsViMzGNutAXTDr4z9KmtMMq+VQXz3l9/wBKX01Xx5SQhH4WJOoGmUjSdJkiq+5eu3GK2xljQseX68NaN4+sm0OTPlYQO8CrGNfECuLjCohbTwNNEePcQselGX6KAR2ZU/euOW5kQPpXaPXiIjVHnyf/AGUqjk3hZxz9TT0xTCDJkajXbyr1I8LQ28y4fDTGYLkUE6THetwDy1ruB4ULiZmwmHt6/dZUmP8AChin7RXrQvYDtE19HS4SXtwQf2lOgnxBHxFbL2pI51R4TgjIT7JbVud8ukx1hKtyb3S3++f/AK6zuq0m4eqGdWPlTuC/evzr3gP8iUGMRczahPcx092QTUvB3717+/8AQA/Kq8cnxGdFYh/trfgj/O1RH84qsxF/7dRzyN/qSp1vVV7TEja3CSZhQBUFnBPcxMhMwVcoJMKpbeebGI0FEoe8x8vlRnBcUq5jMnNHl4edaYpUnZlLiWHg99EG4mMkyI/wH1o7s3xHEYjEC4Wt+zKg5QpBggxB6hvX4VNwFit29lXN9oQBMbkzJ95qq4Nxj+bLmKzBSzE84K7xtINEutjtskuGDH7ZHxplxNTpz9aA4Ljbj2s1xAk3NIbNMzNWdi2WYzrr9eVPWqSEWZMDn+iauEQAADYUJg1nvddB5dff+VG0rTKlSpUg5NIilFdoADiOFzoQN9x59PftWN/ouzP3SPe29bxqz/F7JtksoEHvfHvx48/fRQF7PYZRcIUaFepPTrtV/wCyXMF1kiaouB3MtxmOpYciDpI/jWiP9av90/OkEVlIukdF+oqp7R9pbeGvWg4ed5VCwEyBJFS4rtLh7OJuK7wyptB8DExE7etUeP46uJVHOi54IJHd0Ohg6b9avWu4SNe2C4lygOVQ2mslx+1A2PntVbxYj+dICD/WBh7rZ3obgGHCNY0jPZJ9+bN8mozFEHGqDyVmHoF+tSKXA7eX2q9LjH11ojhoHtiSDE7c/GocH3b9xf2sp+Gv0onCn7b9eFFEW12+AdNuVDvdl199RYkwx/XKorLTcX31H1XwuLMJs9faCPRhWpwDKba5SDAAMHYxqPOslxknPY6e0H+l6x2N4vibGJum2lwAMYIViGE+UEVVJ7NlpV4rd7f40kn2X/8ANvypUbPQzsLhLi4Qe1zd5iy5iZykCPLWT76ur6RsYosWzyI+P5VG2EY9Pj+VcuUyt3pvLIiwl5ws03G8UZalt4MkaERXL2BzMIOg3J/jUXHL8HuIMDiyzLI3/KrDgevtj/6rj41BbwOVwdIE/Iil2cIK3T1uuf8ANW/ilnbLMRiFHtvJPmx/Knim3SPbGf2F/wBTzUjRV3tMMwmOVmuICMwOo8IGtS8KxQDEcwxrBY69lvuQTII1mDMDnROB4y7M0s8jQEERMc9JPLxrSVLccJxGtxxzuH5mq24e7dP7N9G9Lin60F2WwBze19o5PtGBWe6dJJiAd6IW+GtX26sT6ER8qvU+J5WljH3QLSJkA0Ylp5hyYjbQbnrVxcuAyfTXxNZbD3ftOcC0DueauPpvRvCGgZFVgCisWmQCTEd5pBOnKKPhtThsSdzcPl3IHQDT50UMTvD6/wCGosA4yARsIooR0HpUGcl2dmn0p+Y9fhTQo6D0FI2V/ZX0FAca6ZGo8dP41w3G6j90/wC6kbKfsr6D8qYbKfsr6CmEN2/cH7Ho351FcuBgM8ESOs9D4c6lxFhcrQIMH5VR4pnBUqfwbHmdNSeu9BCMIlpZ9msZiG3P3TtvUnGOPfze+M1t2AtklliBEkzJnl051mr/ABTdbVwK6r0BgoCSCJoPE4249slzLvca3uToSLfM+dPWuxsXxjint7LvcEF7ZEax/WIByB6GoOJgKl3KAPtCR5lCRHvNN4rqEHV19PaBj/poTtG0WbkaSyH1ApdC8j1w5QYfmEGU9R3APSRUGKMY4/8AR+q0Rj8XCr1De86H6VncRxgnFhrlu5b+zyxE5pIg+G1V63str0Xf+IPig+dTl4vabiPpWZtdoUFxnIZjEAAR8TXMPx9rl9fwgkaDmPPnUU42GMeWnwHyFQ2f6xff8qUloPh9K5Z0uLPj8qj6o3jhAaxr/wA1fSGrz7tB2txFrE3bYeEVyFBA2B6863faFu9Y6e1X5NWB7ccDLNcvLOZTqAOU6n40ZWQSBR2+xI/Ev7gpVlgaVBPTcPpuB7wKLfH2l3RSfIVV38XpAoMGTrrXHy62lwPGMLMMAvmmnryq6xOBtZZCLr0gVjFwin73pWp4PD4Ya/dlNfDb4RSyvHA0HtlVfSB4kmNTH1qXss/cY8s7H1ahrdsi53Z5bQPxLO+kRPunnRXZvDMlkqwhsxMee21dHg6Y+TsRef7Zv7q/N6E4RjLly1mupkeW7uo0Gx16isd/Knca2VdGKmQuhI0hzyPWqHgOLuXcPiCLj+0RQw77bBlzfAn0rSz6iNLxFvtLh8flRPDcOe6o+8d467n6+lZHhvEHNwi4xJnMQdZ5n6Vf3cYhQlrmQrlIX9rvDn7hV4Y+2Wr19K8RpLhW3hiFEj2zABpB289CKFwdhBYdwDmdmWdToCpjTTXyqswt/QZ2YqWLETOp1MAmJ5UeuM9okKcpz3HJggBTGU6aaxy2mqxtnP5Kwfax0lnAIAsQAwgyAdYPLvb1bW20Wdj7OdSNgzbgzG3qaorwzELmYEWFJgDUZU7pJ/veFF4PFzvoSF7piYFpoOhOh09au88xP9txwTHFgJidAwExMDYkCaus1ZHglwi8kdYPiJPy+Na01nVOrdExInpI+VOa8BzHqKEbh1u4x9oobauXOFWVEBY95+tPRyDPajrXC1B4PChSYEUXFKkExeI0I2A/I/Cs1xbim4QsuUI2ZQjBhpIEz8uVE8Zxb5iqggBjrIkwYIjUFSCeh0rK3boyyNhbcdIC3AB8aqJtSXcVmvBmMk2WMxv9ksn41L7bTDZtZdST4lc4PqBVViLwS4MxgDDhQfE24HxiuXcWwWy3cyplI72pZQO7oCIj605ONlVjxW99pYg7Ez7wQPnQPaS47LAKezOUNMyTlJEEbfmRQHFCrZLq29WDZm1kZXCjXTQ7elNwdvPZYMTrf30H/LYgydABp6Gl7SWep6/Ll7tKxgZRO+vXYHbXaje0yTdPTInyNZ3EpB13BKn9eYq1x3E7l24wFnu5Fk7spUd06aBSCanHG+S6V/5UoXKSOh08jr+dGcKf7W3PJqr8dilUyT4GPh9fWh8Dx0C8kKT3h5mdBA6zUG9QbEhVBJAAA1JgetPs3ZuJ7/lWE4t20tsHw1yzc17rQyzof4VoeznHxfuKBbZQqkyY1iBS+hb9oFn2PX2q/WhsYi65g2/IH38vrUnHL0+z/wCos/GicNd7o8v1rWflulYsZjOyGFuOzlroLGSApiecd2lWvbJO1Ks/8tV6sgvaLCNoLMf4xr8aktcYwqn+qafPb/NXlXDbWZiTyHz/AEa1/wD4aYYJMUTo9xkC66AT3j5lWHurW46EraLxCy2oQ/D/AHVZcHx4ZWFpDlVu9MTJHLveArxJeM3bVxobYxH68K9B/k87QZ7j24+/bDDzUw2vk3wqLjZOlyyztqcawb/lmdN4M69Mx5xR3BncWwLgAaACFAAEaQANAKd7MQZEH12p9mG1B0n5UeLLnSM5wwf8rN0rbXKxHtHCsJ0IUFgCPMzWM7K4022YiIysGUnRgylYnlB1mtZ/K63dsj/1G/0CvOEbcfrSujuM520jmxduBgzI20EZgfIiD8DRGOwDwMh9oQQYnUjyMNWbViSpGhG3nyrU9prL+xFxpWHEbiSy97/TNTvVh9wZicbctW+9KZ4DyORykiDqDOlF2OIqwENvMwdIiNfHWs9/S927azkDKGObuyoAW2F7pkCTPvJqz7OcXUMq5AAwbRdJ5c9weajetOZNl3Wl/n3IywFvJM8zljblCge7nRFm+CAQdQF1Gh7thiR1iRVNeDMxZCsFZUDRe62V4kbrzBn8WpGtNW8w+8pED7w+6ZXvd4ac40NOUPQ+z2Mm8inRpPgDvqup6bTI0mttmrz7sfhrr3FuMndVtSdJJXcA+7brWw4jxa3YUNcMAkKIEkk9B60sqTvEOMCy6gg6gnSOUdaCXtOjPkIIOokxFVnaHjNtLlsuqOjKYzT1GogHlNQJ2hwhYZbVoseZZ/dELW2OtLjbqkegOlOzVksH26stcFv8R0BAOSQCQsnXkB59K0tjEZlDdQDpWN7Re2V7Q4kKza7s0dSZbQddthWSuOchE7KeUlle4NlkQZjc1J28x96xeZktlhmLEwYAzkrruRo3gA1UA4oxtgqIm0raA6EXJHqTNVLIVi2LZS2pym0dSxJH2Kk7nTeQKDu4hQuVpbvPBUTrC5SIME+870JcdjccFSZQEFj+KFAgHQ9PCq/H3HNm0oKqyFzP3Y1TIdNzpv4eNLc3u8jS1fiRAt2zkGZWVSxjdzJPQ6GgcTfAtZpnvlSJ0IyawNjIYiaFxGG9q9hGuAuEzNH9olwczQPxc6mw9hcqoTIDSZYchB2BEwCI6mpuepx8PSHH40GfZBgp0AbcxE6/rlUmO4hdW4QjFcyoCV59xaPxqplXKuWQAuk5QZNwsx3Og2HPwqLHWTOdGgEA6GOWsR4zpU3y/wAvad/9V68aUvFrNz2YyqZ2JjkPr+Vd7NcIIv27t50VEOaC0kkAldB4xQXEcVJClmk7maitlra310M2+ev4lgj3E0tjQPEcQ/4k3DzaT5H6xXq/ZBAMvTKTMQNTsOteKV7h2MgYez/0x6wJ+NP6W+FpxQKACeRDCCAWIOgE77/Ci7F0BJ11A339/jQ3EsKHCTybNPQiY+NU2PsKp7pOm58T0/XOsfJZvTTDG1dnNyEDpBrlZ0Ytf/MPvMfAilWOsWmq8w4PbIQsRudPGP417F2p4d7Hg9q2BqgTN4Eq2c/vMfWsFZVTbwFsDVYV/GcQ5+Rr1XHcUS5bdGQkMpB25/qa67Zyzk4eA8U4eQgvR3WYpP8AaVVJ+DitP/JfbyY2yGH30fcdULA+8AetFjDW7vDr1phLWsR7RSDEZkAPuIB9KuuyvCHbF2L8AW0w6gR4WRbAj1NLLKepSctjiBGbXQbxyqHhF2bQPUn/AFGKqO22KNuwVQw11lt+QZgGPpNWPCx9ioG0H5msPBOdr8nSl7U8OGIlG2J9DAgjxFeX8f4A+EcK8EHUEcxykbg+Hzr2C9YkkHr+VeYdseJe2dGGqmSumsABV938a1xt97Eanrszs9wRroBAGZLqgg/s6Zo8jWw7SW0u+xtuJgG4eW0Lr6tQnCMUtsAkBViTGm5GkdZqW9iw1/MykkIqglgqw2oH3T13PUaVF9rltXEij7YYO3bCC0AoYlmA6sqgQNo7hPnHWqjMVS3G2p84OorXcZ4XZuF/aPcRk70ADLBygODB7v3QTy0qLDdn0UqtzKIBZJOjawAGUGZOv/at8eJyyvaLA38xVndbYKAyxYAuGbMBAMEqWNXFrCgF3S5IU7qYEQgBHvNB8Kv+0Lp7JZGZGyvIAEwVJY6dWE6AGCNKPPGVtr3mgZFddDrrBlZOqnQgaaCtMt5an4KWR6jg8SsAhhAEbiNNN6yH8oXaZVuJhgBOlwsfwnUKB5iZPiB41Q4PizZlYNltqIJIMZplAQAdDlcTBIk66TVL29xVk4hblliQwnUNKkH7sNpliIA6kbRS9dXVG/sEdpOPtdZFcZTbXLpJzDQyZ2NV1jFydGE+Ijc8vGm8Iw64y6F1BA1PJVEaefITtV3xTsnZsWblxXcsikgHLvsNhO5FVMtcBHa7SZbgYCcilTJ0JIIJ8oJ98V6X2M7SpibMKCrW4BBM6GYIPuNeE3r0a+M+ZrafyYcSC3Ll25fS2gGQpsXOhDREQNdd5JpZa0W7a1/8pPcsrdVobNkM7FTmbadTIrzvgvFWe41s945O4+2XINAf7IECKtv5UO09q7cs27bhwoLEjqdAPQT76zPZ7iKrdACqWYmXJ2ULJAHXSs/i93pbYZme9AbJlEac9V11161Dx3Ax7YjWFmAdO4ACQORpjWGW8STEtlA8WGiDq0EGOUjmYqfiWKHtCS34SjKJIzNIYBueo18qy52oDw/hwFu3eLGHVFPkrFGE8tpq34TwRlAS6qqWe50Pdc5112nQ1TlicLbtqDpmHnDN+vfWlv4k+zs3mYKDkJ8TlBgRv+In/tU5bERLbUXCkzlByzyGmbz/AI0Jx9PYoAp0y/Ux86bxF8mLs794MDpuSG5/raucWm7hpghgAPIipncN59fuFmzTzPzq1W6bmHdiv4GXN1hrZAPxoG/hu8FQSSI6SedXF/DgWTk+4togDckl1zuT4kenlXVqM2WJ1Fe49mnttbtm0IQrIHSdSPWa8j4Hw43b3MZVZjG+gj5kV6Z2CtFMNaU7gN/qNL6F12gx/srOaVBkAZjAk6b1hsd2hu2O7eQqzjMuaRI11GmoJ8K0nbFGuLh0RS7PdgKPxGDp0660R2mue24nZKagYR3AganLcKjw1C0Xxy8rxzs6YYXLzQ3tsOMwBj2g0kTG242pVBh+B3yikWyQQCCI2IkUqv8AxYFvJDw7Hfb2iFYqtxCYE6Zh+Vek8U4tZtWmYuo0IEczGkV55wG/7BmLLmzc518vKrPiOKs3Vhrb9Rz+tYWRUrO2OJupZVIK3GGhmZEhT7sx9a9c7GWyMKoaCUXJIkg5eYnXp75rzbhHZ32jwCLakjvH4x1PvArc43tFYwVtLaS0CBHTaSfPXbes/JeNRWM+1U9orhv47IDCWFBOuhdhofOD8K0vBj9lb6QY9a83u8cLOSAZZpPdPr6R6V6J2dun+bWiRHd15c/hT8c0WXIHtRjjbw1+D3mBVest3ZHkCa8pGEJYeEe4Ct32vtNdcBTCrIYkwNwRrsaoU4KuhN2fBBPqWgek1f2o+JrWHF17RLZkOrKAZ0Oinz3npNR4/GG+5NoP3iDCrOgEZdNvl6UaLCqAQkRBlj7tBoD6GjbT9zz5DQeg0+AqubrfwbQcOxbZ0W9aiEZN5zIVgqw5Ebifyh9lctnI3eykrJJlSJXuxsSCp8gKbaxKIyXLqM9pSZVDlaToDmg6ddOlO/noHtkNgn2jK63CxBtTErl2JIABMTXRj6+utcs73sPhsEqMSuiwrRHWAdd/GobPDyMysCe8wkwFysOUEkmSDqAKNslZcMY7qqP3R+dOu3pB8s0cye6J8tDPnUTKzgk/CcGLpCl4ypIlQecZVAAid/jrQ/a/g3sPZd/MGzCMsRGU9T1q57IxldtJ0En3kgeE/ShO3t4ulpQARnJnp3dPdqfSs9/yXOmc7P4gB3AuGyD+JZ1I2BAPjR3F7ma3lXEm5mYCDm26nU6CouI8Pt2cbbW0QUYKWEyFJkOJ8CDUnGuLP7c6KYyjwMKN43/Qo17ZTQ6jOu86AGelazsn2XuvZL91A5lcx3GxMCY1HOqIgs0lESQWzAnYGdvhtXo/Z26DhbMRosehIqvJxE49vPL2JtWcTdZ5d7ZKKuXTMuhaTy02MVHwbijXcUWuD76soA5figecRQ/bG1kxl4Dm2f8AeAb60bwvCpZCXG0YjU7xP8KcnGzuXxdYmyO4Roy/diQE0LFgBppJjTpQt23msm2CwY95rjd5huYkRpEaQTJ3oy7DMwnRefgMoPyoFp7x/aYx/h/jHpSsTs12cFAgQIoy96CTpqzgwPGBMRz3qLimPZrAtgOFWFWRAjSCo31nU68htRYE2mPSB6/wBpmCxJtwRoQoIgkd7YSNt4qbiraw45jVVbZGU4iYIIP2Iy8zsXIkEcp6k1XcMxbXbXsVBdwdAs6zufX5+FOs2EuCGCtuRmkHXU95SJ8zSW37DMLGa3m0a4O+QR+FCYgTvrM89Kn0+K9gPaHA2rF5EZStxYzrmkAnqx6DpvvNPxWDNq06qyuBaJ2OnfQ5Yk5oGk7VHxThl2+xuZ7Vy40ElywY/vyo9ajwHD76XFJsM2buEIJDA6QCsidfWi7+BUcHzl1ZBJglhIHd/Fv8q9O7HsDYtnwPzNZc9nrVhszZ86k9yUUL4O0kHmCFJrSdmsQq21ygKsbAyBqdid6Lfo/R3abFNaGGvAf1V0v00giBruQTVb/SntMW72pa5dQ20Kk6BpLNrsIJmrbtQwa0m/duI2nvH1FVFniV0PmLCFELNzYHkBU276PpJjOLNh29lqMgURp+yDSqm4nZt3brO7SzRJ9qegHIxXKqThW4NXC7dOlE3FEQFE9Yq4v4a3b/AKx7aEcgc5/dSY95FAYjitldERmPVjlH7iyf81YTHOr3irjgrh0DsAeQMfPatDhuwDOnfytpMtcM+S5JHqIGmragVA4ldYdzuD+wMsebb+pp2C4rctqtu3ede/qFYkQ7LoOW87daueOxNylWON7JW8NZFxlDAxlKmCZ5EsG1jXTlPvE/pW6ECoBbtjQf/ttz5UPjOLO+5nLouYloHILOijyAqvuuWMkknxM1tz3UG4+5m+8xczvJPxP5VzDuRIAjTSN/Xeo7g099SWPvUEiuLuT4fOKNt7R0qA2SRI26+v5VJhWn1/OgJ8EgYa9frXOJ3lV3JGmQeusRTcNiVUPqO6QT4ak//GguIX9Fb72ZbcDrr9TNNF7MxKTckzB1Cj8LDKFLDzM+OQ0SH7jkkQFyx1IzQRy0058xU1rD95m0zCGy698T10A1A6wQRzoPBKx8EJJjSD+z4iI60bGl/wABQpbgg8zAPUiPlQ/aRgbUGR3lIJPuPwJqfD23ygbVy7g55CsPu23zQLG8IN4I1gm48lh3gZGpbUxzFVXEuHXFcn2d2CAe8rTtrOnWa1aWnAJXKo7o2nZhtyHX3CjcZduIB3gV0md/vDYaD31WOWWN4LKR55hCWLySctl2UHwjQepra9mj/wANb1OoJ0jmT4VQcV4cwvMygLCkbGCDoQBO+tXfB3CWbancDy5k0eTLZYzTE9sz/wAZc/wj/KtWFpi9pCf/ADAx/ugED/DA2qHtLgkuYlmN1FLFRl1J2Czp13p2Bx6i5/N4IymCSOnOOproxv8AH/TPLs22zgOqx7RmjU6amSCevdHxoq5xFGdVmANB4wTLe8ya5IFyVEBnASeckhifHRvWq5bkLDDT2kTz5wB/Z1nzio2F5jXAtqo/Ec59YX4A+tB2VJUD9aT+VQcRZkO8rlXKB0C/AgLr51LhMQGtW2HMt8NPnNMk+HaIPSfhP5VLiFIA8h8tahQ6H9c6Jxx0HiB+VB/XbLzuAf11ozCY84eWQRccFRzhTu3UdN+tV9uEWTtv51I4MAn7zCT66DyAApQ7zwFxVuWzNDnnm85kTt7qBt8WKOoZd2hgNIiev8KsMTcy69P0KocRiQ15Tt1+lTZulcd2WVs8ZcF1AqXQBBBDgiZjmsjl4V21wYezEIzMNzbYMPMZTI99V1i8I1A+XyqZQsyCQfX4iDR6ydL2qMZhDnbuNv8AimffrSq7OOuja8f3z9aVL1v5G0T2VT77gf2V7x+HdHvNMbFqPuoJ6v3j6fd9QaEvDWmZqsJ7mIZvvEn6eQ2HuqTBtDqejBv3QT9KEBozh+VlJJAMkAE89Br7sx9OtBmhqTNSt1x0oI1q4r96u+dQ3r6r7/jSCa9iWGFcg6reVm8VKOvpOnvoS/jMwyppJABnWSwTYax3qbYxRmMv3iUZW2KwSSSNthryoOxiQbii2pDE6SZiR5D40J6GYTCvZDrKlwSCSSV0za8uWZvSjVwwd7asTBtrMR3e4Rpy9ajHD2dbq2VZ2bULuYy2yfPRjTjblgIByokzy0igaE47My+zK5gJyEkQswCYO+3LejMKDCLuE2/h0E1FYQc9o+Q0I8aNwVuJP65VNq5ByP4VKDUCA8qlhpgb7kwNB18+nr0BjStlincjKo6SfQgD5+nXQXHYsuuQ93yqyUQAse/n4z199N3pX9D+1SHGx7w8Rr6zU7pbWJhZ5E+sa60Y1kdBQ+M4ZbuDK6hgNp5eIon7DAcXuo2NDifZqV2EzlgmBz2qbgdxb+Ouue6GDFZ5HugT7qvb/Z+1bcNbXKV13PyND3LJzSDB8hWnsjQi8oDKGBhAwldM07SRvsKqrfDZti4/dV7mYCQScmYRA25edGnDs25BqG9gWItqScoYGBy11M05fyVita931CMIyZmJGg070+JgfCieKrmKLbULAnLI5+WnjpRHGsOiteSx3VGSNc2+ae9rOoX4VW3kLXi09y2NTz0AEDxJ09elMncJcupK3QRAUgHeCTGvkJq4vX1a1baREHXwBn60PjsQWdRdKycsQBGUoCgMEyfGgeIWW9gpXvKucTOoJIAEc9iKcIRhscbgmAAgLAdYIUfU+6rPFPt5CqbBIFIEDkoPmasLt6WPnFKG5fM1X3cAJBA5zR91a7FMzLRipyYmoY1qSgjM1KmFqVMH3DNRRUgrgGtSowDWnW7ddy09RQaa1tXGpK0Ak6Ab1V4vi47sEgNs0bjSY6DWgJeKcR9kkgSSYHQTzPpVPbutcP2mgUyTzJ/CPKK65V3IMqhYNO+o28t6Kv4dSPsyHJ+8didNPSKWxpzA/a3gkmHlTG+u5HjE1ZcGwqnF5VILlmy8l5hR3tY232qDszgct/cM4ViFAnWDABG58BTeD4Z0xCM+VCDqrnKfQgx74qZd8BbWxcwrqLikOqlGyspgiInQg90DXwNDWb32jnqR6AQKI4qFuXjnBkjk2+p0JXRh8K6iSTC84JqrSkGJcEA8+YnTzAjSi8Nd051Bbw4IE0faw8QFjMdddlH7RHPwHPyqe1XhKl4iABLETqNAOrRrHz9SCsO34dyTJJ5n9cugFOwmDAB3k6kncnqf1pRuHtga/MfnVCT7St2jm125Zufv5UM6kliF08xR+KwwIlTpoGg/SmtbULAkdKLIpXlfKorsijTaAO81DdWanUJnuIXNd6rid6uOIYGZM1W+wikQUYqK4eIjcSDTruHoJsOR0pB0YjNdGkftEEifP3xpUeOw+cObaSpuQYH7KrG8bljpvTGWGnpU+DxRVkVSBLZ88TkP3ZXqY/WlVjU2AOIksUVdCiKCDoZjUeYoxA3sGEAZRbckjX7zOR7ywpuMwWfEAICbYAzOQdSSSxYkatXbS5v5ywESsQeWsDfaAKe/WDWxWCtoyhgSXG4jfeDH18Kz3E8Rds3SDpOoPWjVvtZQbhmMyOQG2tT8Xw/tMntdMv3iIMgjfwp7I3DcRlRnEfrn0o/NNZmwWVoJzdfCOfkRBqytXzOhAXkOcxsaN8mtKcxoOzj1aJ0NEnanskRNKm1ymSdDXW3pqV2alZy1xrgG/wD3pjXNYAk/LzqK7eFvU95/Hl+ulK0I8eMyd8wD90A6zyaqPDofxGcvdXpEk6e80bdxBYydTUzrNtPAkeuo+VLZhV02FdNobnWi8NZWCzfcXVj16KOprQjser2DfFxdEL+zAMGFmM2/L+NElJS9lOIezxatOXkDMR76tu0OLFzFMxMnTvbzoOfOh8EqqIKW9eYWI9+/rXcTYBIKjunnEnxFLZ6S23Dwu5ALDTodfh8qsLVs6k0FgcOVkTGo/P6Va+y6UW7OFZQ/eiY2H7ROw8tyfAGrXB24GpknUk8z+tPShEtHKvr6mB8B8TRlmiFOeRqHzqYQd9POo7dyKm0id/1tFUZruIga+VCo7Tz0qVojQflTmuW2WMpDDmDoetKm4X1+lRO0/wAaemXoT4jao7qUgr8Svh6UHctAnarK/wDCgyfd5VJK+9boR7Aqyug8qFbypAA+FoNsJlYHx/Xxq3L+FDkU5Qr8bdaMp0Xz5Vf8QS2MBbUKAXCAtGrbDU86psRaE/dEfKm8RtF7YXO0DlJj02qtp0rLuIYklTGsRuOmxqG4Gb7xJH65URb9pnVYD5iF2EkkwNeR8ateJ9nLuGXPeRgpMCIPrrpVd9EprF3KCCAQfDURtB+lWH8wS9bkeo3B8aBYT9wz4HQ/ryrtlnU5llTz6e/rU6NX4axczlDpklS/STJI8Y08KukGRQBsBGv50fwm9aOZSAGdpM7MfDoa5jeGFdU26VW9pBLiV5zNKoG32PpSo5AsNTUcuYX1+cUqVFUZfxYUZbe+xbbzA6edBFOtcpVNMnToKbbxDLoADO87UqVII8biWdcvLoNBWo4d2lAwbWyGz5MsjbaPOlSq5SU2HxBZvhrVnge7o2zH0O00qVZ/VfFhh01jpv50bhVJaJ3+A51ylVfdJyusbRiXc2sQOXl+H4RRdnWlSonKpNTQ22tSNfYaae8A0qVUYbIf4UrtuDr7qVKopu2T4TSzaUqVTsIHWaEuYelSoIHeMGOVCXKVKkETVAxpUqYQuTUN3alSpbJHhLmW6hJGjA6idiDVn2+4sGtIFMyR18+ddpVrgmsjacMKc4bkSR0NKlSvAR5zzq3wHHiAFuar15j86VKjZLVVVtRBB8K5SpVol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90600"/>
            <a:ext cx="190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5219" y="5956012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Almond. Pea. Soy. Coconut. Oat.  </a:t>
            </a:r>
            <a:endParaRPr lang="zh-CN" alt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08" y="1143000"/>
            <a:ext cx="2857500" cy="289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8644"/>
            <a:ext cx="2857500" cy="289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848100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3876675"/>
            <a:ext cx="2819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4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Milk is used to feed a baby cow.</a:t>
            </a:r>
            <a:endParaRPr lang="en-US" dirty="0"/>
          </a:p>
        </p:txBody>
      </p:sp>
      <p:sp>
        <p:nvSpPr>
          <p:cNvPr id="3" name="AutoShape 2" descr="data:image/jpeg;base64,/9j/4AAQSkZJRgABAQAAAQABAAD/2wCEAAkGBhQSERQUExQWFRQWGBwXGBgXGBobHxcaHBgXGBUYFxgcHCYeGRokHBcXHy8gJCcpLCwsGh4xNTAqNSYrLCkBCQoKDgwOGg8PGiwkHCQsLCwsLCwsLCwsLCwsLCwsLCksLCwsLCwpLCwsLCwpLCwsLCwsLCwpLCwsLCwsLCwsLP/AABEIALcBEwMBIgACEQEDEQH/xAAbAAABBQEBAAAAAAAAAAAAAAAEAAIDBQYBB//EAEcQAAIBAgQDBQUFAwoEBwEAAAECEQADBBIhMQVBUQYiYXGRE4GhscEjMkLR8FKS4QcUFTNicoKistIkQ3PxFlNjk8LT8qP/xAAYAQADAQEAAAAAAAAAAAAAAAAAAQIDBP/EACQRAQEAAgIDAAICAwEAAAAAAAABAhEhMQMSQVFhInETgZEy/9oADAMBAAIRAxEAPwDaYviWHOqMQehiPnpQ68Ut9fl+dZFu290E/Y4XwAsLpUnD+0dzEXUtuthFLakWrYMbwDG5iKmrjU4xLV1YYjTUGRI+PwNN4XfaycrOj29Y7wkeXh4Ufh/Zttbtx/cX8qn/AKJw5BDW9C2fSOkRt93wqZnFeoY4lYJzD1E/Ou9nFK4jUyFUnWSe+ZjU7LkH71SYbs7g7ZLIuv8AaJOvLQ86dwQgNeO8ZR/kB/8AlV42VNmh/Ers3rP95z/kYfWiwKqsXdm/b8rh/wBA+tHF9KVKKriuPBcCfu6UPY4gi3F7697QiRqPzHyJp2ItTd1Gu+vvqi7SYZnKKsahzBAOyzsfdVE0Z7R4cYj2PtO+YUADm2oE+8VaexIMRy+tZzslg5RdEzm0jSyyJ1KExEwI1rQ5rubU2y+XkGyxJ3Ek8jzp3XwuXf5seh9KSFeoqRvbaZRbJ1zTm320jlpzqs/o55MhZ5w9ylobXFsL1FG2EHUetZwYNwdI/wDcuVY8Ow14SQFYbS1x/fAKGnobXTCBOvrQZx5n7jx+vGn5Lp0ZU9zn/ZSuYMnWNfBz/to0Yhe8J1HnUN6zQz27o2Vj4+0HyIFN9tdA1sufHNa/3Cgjbtihms0FxS5dLElbtsR0tGY8c5rOf+I7gWM0+aDTfx15elTeDatrVc9lVHwjitx3UtJAMkLbYkjbYHwNaIY+3+xd/wDZufQUQI1sU84YyvKTH51PbxtveHjxR596xPPpTjikLoQTEmZVhyPIiaNE4vDDv/Che7BJPPpP/arLEcUQoy27qh8piZ0MaEjevNOK4vFWs1k3jdW4ypGXLqQNSwMx4TyqpJZvZ9NTir3Jf15+FO4Rih7ZddJ1J8jWa4Birly3LEAbRBkRoQSTrRWDc545gxSJrsViMzGNutAXTDr4z9KmtMMq+VQXz3l9/wBKX01Xx5SQhH4WJOoGmUjSdJkiq+5eu3GK2xljQseX68NaN4+sm0OTPlYQO8CrGNfECuLjCohbTwNNEePcQselGX6KAR2ZU/euOW5kQPpXaPXiIjVHnyf/AGUqjk3hZxz9TT0xTCDJkajXbyr1I8LQ28y4fDTGYLkUE6THetwDy1ruB4ULiZmwmHt6/dZUmP8AChin7RXrQvYDtE19HS4SXtwQf2lOgnxBHxFbL2pI51R4TgjIT7JbVud8ukx1hKtyb3S3++f/AK6zuq0m4eqGdWPlTuC/evzr3gP8iUGMRczahPcx092QTUvB3717+/8AQA/Kq8cnxGdFYh/trfgj/O1RH84qsxF/7dRzyN/qSp1vVV7TEja3CSZhQBUFnBPcxMhMwVcoJMKpbeebGI0FEoe8x8vlRnBcUq5jMnNHl4edaYpUnZlLiWHg99EG4mMkyI/wH1o7s3xHEYjEC4Wt+zKg5QpBggxB6hvX4VNwFit29lXN9oQBMbkzJ95qq4Nxj+bLmKzBSzE84K7xtINEutjtskuGDH7ZHxplxNTpz9aA4Ljbj2s1xAk3NIbNMzNWdi2WYzrr9eVPWqSEWZMDn+iauEQAADYUJg1nvddB5dff+VG0rTKlSpUg5NIilFdoADiOFzoQN9x59PftWN/ouzP3SPe29bxqz/F7JtksoEHvfHvx48/fRQF7PYZRcIUaFepPTrtV/wCyXMF1kiaouB3MtxmOpYciDpI/jWiP9av90/OkEVlIukdF+oqp7R9pbeGvWg4ed5VCwEyBJFS4rtLh7OJuK7wyptB8DExE7etUeP46uJVHOi54IJHd0Ohg6b9avWu4SNe2C4lygOVQ2mslx+1A2PntVbxYj+dICD/WBh7rZ3obgGHCNY0jPZJ9+bN8mozFEHGqDyVmHoF+tSKXA7eX2q9LjH11ojhoHtiSDE7c/GocH3b9xf2sp+Gv0onCn7b9eFFEW12+AdNuVDvdl199RYkwx/XKorLTcX31H1XwuLMJs9faCPRhWpwDKba5SDAAMHYxqPOslxknPY6e0H+l6x2N4vibGJum2lwAMYIViGE+UEVVJ7NlpV4rd7f40kn2X/8ANvypUbPQzsLhLi4Qe1zd5iy5iZykCPLWT76ur6RsYosWzyI+P5VG2EY9Pj+VcuUyt3pvLIiwl5ws03G8UZalt4MkaERXL2BzMIOg3J/jUXHL8HuIMDiyzLI3/KrDgevtj/6rj41BbwOVwdIE/Iil2cIK3T1uuf8ANW/ilnbLMRiFHtvJPmx/Knim3SPbGf2F/wBTzUjRV3tMMwmOVmuICMwOo8IGtS8KxQDEcwxrBY69lvuQTII1mDMDnROB4y7M0s8jQEERMc9JPLxrSVLccJxGtxxzuH5mq24e7dP7N9G9Lin60F2WwBze19o5PtGBWe6dJJiAd6IW+GtX26sT6ER8qvU+J5WljH3QLSJkA0Ylp5hyYjbQbnrVxcuAyfTXxNZbD3ftOcC0DueauPpvRvCGgZFVgCisWmQCTEd5pBOnKKPhtThsSdzcPl3IHQDT50UMTvD6/wCGosA4yARsIooR0HpUGcl2dmn0p+Y9fhTQo6D0FI2V/ZX0FAca6ZGo8dP41w3G6j90/wC6kbKfsr6D8qYbKfsr6CmEN2/cH7Ho351FcuBgM8ESOs9D4c6lxFhcrQIMH5VR4pnBUqfwbHmdNSeu9BCMIlpZ9msZiG3P3TtvUnGOPfze+M1t2AtklliBEkzJnl051mr/ABTdbVwK6r0BgoCSCJoPE4249slzLvca3uToSLfM+dPWuxsXxjint7LvcEF7ZEax/WIByB6GoOJgKl3KAPtCR5lCRHvNN4rqEHV19PaBj/poTtG0WbkaSyH1ApdC8j1w5QYfmEGU9R3APSRUGKMY4/8AR+q0Rj8XCr1De86H6VncRxgnFhrlu5b+zyxE5pIg+G1V63str0Xf+IPig+dTl4vabiPpWZtdoUFxnIZjEAAR8TXMPx9rl9fwgkaDmPPnUU42GMeWnwHyFQ2f6xff8qUloPh9K5Z0uLPj8qj6o3jhAaxr/wA1fSGrz7tB2txFrE3bYeEVyFBA2B6863faFu9Y6e1X5NWB7ccDLNcvLOZTqAOU6n40ZWQSBR2+xI/Ev7gpVlgaVBPTcPpuB7wKLfH2l3RSfIVV38XpAoMGTrrXHy62lwPGMLMMAvmmnryq6xOBtZZCLr0gVjFwin73pWp4PD4Ya/dlNfDb4RSyvHA0HtlVfSB4kmNTH1qXss/cY8s7H1ahrdsi53Z5bQPxLO+kRPunnRXZvDMlkqwhsxMee21dHg6Y+TsRef7Zv7q/N6E4RjLly1mupkeW7uo0Gx16isd/Knca2VdGKmQuhI0hzyPWqHgOLuXcPiCLj+0RQw77bBlzfAn0rSz6iNLxFvtLh8flRPDcOe6o+8d467n6+lZHhvEHNwi4xJnMQdZ5n6Vf3cYhQlrmQrlIX9rvDn7hV4Y+2Wr19K8RpLhW3hiFEj2zABpB289CKFwdhBYdwDmdmWdToCpjTTXyqswt/QZ2YqWLETOp1MAmJ5UeuM9okKcpz3HJggBTGU6aaxy2mqxtnP5Kwfax0lnAIAsQAwgyAdYPLvb1bW20Wdj7OdSNgzbgzG3qaorwzELmYEWFJgDUZU7pJ/veFF4PFzvoSF7piYFpoOhOh09au88xP9txwTHFgJidAwExMDYkCaus1ZHglwi8kdYPiJPy+Na01nVOrdExInpI+VOa8BzHqKEbh1u4x9oobauXOFWVEBY95+tPRyDPajrXC1B4PChSYEUXFKkExeI0I2A/I/Cs1xbim4QsuUI2ZQjBhpIEz8uVE8Zxb5iqggBjrIkwYIjUFSCeh0rK3boyyNhbcdIC3AB8aqJtSXcVmvBmMk2WMxv9ksn41L7bTDZtZdST4lc4PqBVViLwS4MxgDDhQfE24HxiuXcWwWy3cyplI72pZQO7oCIj605ONlVjxW99pYg7Ez7wQPnQPaS47LAKezOUNMyTlJEEbfmRQHFCrZLq29WDZm1kZXCjXTQ7elNwdvPZYMTrf30H/LYgydABp6Gl7SWep6/Ll7tKxgZRO+vXYHbXaje0yTdPTInyNZ3EpB13BKn9eYq1x3E7l24wFnu5Fk7spUd06aBSCanHG+S6V/5UoXKSOh08jr+dGcKf7W3PJqr8dilUyT4GPh9fWh8Dx0C8kKT3h5mdBA6zUG9QbEhVBJAAA1JgetPs3ZuJ7/lWE4t20tsHw1yzc17rQyzof4VoeznHxfuKBbZQqkyY1iBS+hb9oFn2PX2q/WhsYi65g2/IH38vrUnHL0+z/wCos/GicNd7o8v1rWflulYsZjOyGFuOzlroLGSApiecd2lWvbJO1Ks/8tV6sgvaLCNoLMf4xr8aktcYwqn+qafPb/NXlXDbWZiTyHz/AEa1/wD4aYYJMUTo9xkC66AT3j5lWHurW46EraLxCy2oQ/D/AHVZcHx4ZWFpDlVu9MTJHLveArxJeM3bVxobYxH68K9B/k87QZ7j24+/bDDzUw2vk3wqLjZOlyyztqcawb/lmdN4M69Mx5xR3BncWwLgAaACFAAEaQANAKd7MQZEH12p9mG1B0n5UeLLnSM5wwf8rN0rbXKxHtHCsJ0IUFgCPMzWM7K4022YiIysGUnRgylYnlB1mtZ/K63dsj/1G/0CvOEbcfrSujuM520jmxduBgzI20EZgfIiD8DRGOwDwMh9oQQYnUjyMNWbViSpGhG3nyrU9prL+xFxpWHEbiSy97/TNTvVh9wZicbctW+9KZ4DyORykiDqDOlF2OIqwENvMwdIiNfHWs9/S927azkDKGObuyoAW2F7pkCTPvJqz7OcXUMq5AAwbRdJ5c9weajetOZNl3Wl/n3IywFvJM8zljblCge7nRFm+CAQdQF1Gh7thiR1iRVNeDMxZCsFZUDRe62V4kbrzBn8WpGtNW8w+8pED7w+6ZXvd4ac40NOUPQ+z2Mm8inRpPgDvqup6bTI0mttmrz7sfhrr3FuMndVtSdJJXcA+7brWw4jxa3YUNcMAkKIEkk9B60sqTvEOMCy6gg6gnSOUdaCXtOjPkIIOokxFVnaHjNtLlsuqOjKYzT1GogHlNQJ2hwhYZbVoseZZ/dELW2OtLjbqkegOlOzVksH26stcFv8R0BAOSQCQsnXkB59K0tjEZlDdQDpWN7Re2V7Q4kKza7s0dSZbQddthWSuOchE7KeUlle4NlkQZjc1J28x96xeZktlhmLEwYAzkrruRo3gA1UA4oxtgqIm0raA6EXJHqTNVLIVi2LZS2pym0dSxJH2Kk7nTeQKDu4hQuVpbvPBUTrC5SIME+870JcdjccFSZQEFj+KFAgHQ9PCq/H3HNm0oKqyFzP3Y1TIdNzpv4eNLc3u8jS1fiRAt2zkGZWVSxjdzJPQ6GgcTfAtZpnvlSJ0IyawNjIYiaFxGG9q9hGuAuEzNH9olwczQPxc6mw9hcqoTIDSZYchB2BEwCI6mpuepx8PSHH40GfZBgp0AbcxE6/rlUmO4hdW4QjFcyoCV59xaPxqplXKuWQAuk5QZNwsx3Og2HPwqLHWTOdGgEA6GOWsR4zpU3y/wAvad/9V68aUvFrNz2YyqZ2JjkPr+Vd7NcIIv27t50VEOaC0kkAldB4xQXEcVJClmk7maitlra310M2+ev4lgj3E0tjQPEcQ/4k3DzaT5H6xXq/ZBAMvTKTMQNTsOteKV7h2MgYez/0x6wJ+NP6W+FpxQKACeRDCCAWIOgE77/Ci7F0BJ11A339/jQ3EsKHCTybNPQiY+NU2PsKp7pOm58T0/XOsfJZvTTDG1dnNyEDpBrlZ0Ytf/MPvMfAilWOsWmq8w4PbIQsRudPGP417F2p4d7Hg9q2BqgTN4Eq2c/vMfWsFZVTbwFsDVYV/GcQ5+Rr1XHcUS5bdGQkMpB25/qa67Zyzk4eA8U4eQgvR3WYpP8AaVVJ+DitP/JfbyY2yGH30fcdULA+8AetFjDW7vDr1phLWsR7RSDEZkAPuIB9KuuyvCHbF2L8AW0w6gR4WRbAj1NLLKepSctjiBGbXQbxyqHhF2bQPUn/AFGKqO22KNuwVQw11lt+QZgGPpNWPCx9ioG0H5msPBOdr8nSl7U8OGIlG2J9DAgjxFeX8f4A+EcK8EHUEcxykbg+Hzr2C9YkkHr+VeYdseJe2dGGqmSumsABV938a1xt97Eanrszs9wRroBAGZLqgg/s6Zo8jWw7SW0u+xtuJgG4eW0Lr6tQnCMUtsAkBViTGm5GkdZqW9iw1/MykkIqglgqw2oH3T13PUaVF9rltXEij7YYO3bCC0AoYlmA6sqgQNo7hPnHWqjMVS3G2p84OorXcZ4XZuF/aPcRk70ADLBygODB7v3QTy0qLDdn0UqtzKIBZJOjawAGUGZOv/at8eJyyvaLA38xVndbYKAyxYAuGbMBAMEqWNXFrCgF3S5IU7qYEQgBHvNB8Kv+0Lp7JZGZGyvIAEwVJY6dWE6AGCNKPPGVtr3mgZFddDrrBlZOqnQgaaCtMt5an4KWR6jg8SsAhhAEbiNNN6yH8oXaZVuJhgBOlwsfwnUKB5iZPiB41Q4PizZlYNltqIJIMZplAQAdDlcTBIk66TVL29xVk4hblliQwnUNKkH7sNpliIA6kbRS9dXVG/sEdpOPtdZFcZTbXLpJzDQyZ2NV1jFydGE+Ijc8vGm8Iw64y6F1BA1PJVEaefITtV3xTsnZsWblxXcsikgHLvsNhO5FVMtcBHa7SZbgYCcilTJ0JIIJ8oJ98V6X2M7SpibMKCrW4BBM6GYIPuNeE3r0a+M+ZrafyYcSC3Ll25fS2gGQpsXOhDREQNdd5JpZa0W7a1/8pPcsrdVobNkM7FTmbadTIrzvgvFWe41s945O4+2XINAf7IECKtv5UO09q7cs27bhwoLEjqdAPQT76zPZ7iKrdACqWYmXJ2ULJAHXSs/i93pbYZme9AbJlEac9V11161Dx3Ax7YjWFmAdO4ACQORpjWGW8STEtlA8WGiDq0EGOUjmYqfiWKHtCS34SjKJIzNIYBueo18qy52oDw/hwFu3eLGHVFPkrFGE8tpq34TwRlAS6qqWe50Pdc5112nQ1TlicLbtqDpmHnDN+vfWlv4k+zs3mYKDkJ8TlBgRv+In/tU5bERLbUXCkzlByzyGmbz/AI0Jx9PYoAp0y/Ux86bxF8mLs794MDpuSG5/raucWm7hpghgAPIipncN59fuFmzTzPzq1W6bmHdiv4GXN1hrZAPxoG/hu8FQSSI6SedXF/DgWTk+4togDckl1zuT4kenlXVqM2WJ1Fe49mnttbtm0IQrIHSdSPWa8j4Hw43b3MZVZjG+gj5kV6Z2CtFMNaU7gN/qNL6F12gx/srOaVBkAZjAk6b1hsd2hu2O7eQqzjMuaRI11GmoJ8K0nbFGuLh0RS7PdgKPxGDp0660R2mue24nZKagYR3AganLcKjw1C0Xxy8rxzs6YYXLzQ3tsOMwBj2g0kTG242pVBh+B3yikWyQQCCI2IkUqv8AxYFvJDw7Hfb2iFYqtxCYE6Zh+Vek8U4tZtWmYuo0IEczGkV55wG/7BmLLmzc518vKrPiOKs3Vhrb9Rz+tYWRUrO2OJupZVIK3GGhmZEhT7sx9a9c7GWyMKoaCUXJIkg5eYnXp75rzbhHZ32jwCLakjvH4x1PvArc43tFYwVtLaS0CBHTaSfPXbes/JeNRWM+1U9orhv47IDCWFBOuhdhofOD8K0vBj9lb6QY9a83u8cLOSAZZpPdPr6R6V6J2dun+bWiRHd15c/hT8c0WXIHtRjjbw1+D3mBVest3ZHkCa8pGEJYeEe4Ct32vtNdcBTCrIYkwNwRrsaoU4KuhN2fBBPqWgek1f2o+JrWHF17RLZkOrKAZ0Oinz3npNR4/GG+5NoP3iDCrOgEZdNvl6UaLCqAQkRBlj7tBoD6GjbT9zz5DQeg0+AqubrfwbQcOxbZ0W9aiEZN5zIVgqw5Ebifyh9lctnI3eykrJJlSJXuxsSCp8gKbaxKIyXLqM9pSZVDlaToDmg6ddOlO/noHtkNgn2jK63CxBtTErl2JIABMTXRj6+utcs73sPhsEqMSuiwrRHWAdd/GobPDyMysCe8wkwFysOUEkmSDqAKNslZcMY7qqP3R+dOu3pB8s0cye6J8tDPnUTKzgk/CcGLpCl4ypIlQecZVAAid/jrQ/a/g3sPZd/MGzCMsRGU9T1q57IxldtJ0En3kgeE/ShO3t4ulpQARnJnp3dPdqfSs9/yXOmc7P4gB3AuGyD+JZ1I2BAPjR3F7ma3lXEm5mYCDm26nU6CouI8Pt2cbbW0QUYKWEyFJkOJ8CDUnGuLP7c6KYyjwMKN43/Qo17ZTQ6jOu86AGelazsn2XuvZL91A5lcx3GxMCY1HOqIgs0lESQWzAnYGdvhtXo/Z26DhbMRosehIqvJxE49vPL2JtWcTdZ5d7ZKKuXTMuhaTy02MVHwbijXcUWuD76soA5figecRQ/bG1kxl4Dm2f8AeAb60bwvCpZCXG0YjU7xP8KcnGzuXxdYmyO4Roy/diQE0LFgBppJjTpQt23msm2CwY95rjd5huYkRpEaQTJ3oy7DMwnRefgMoPyoFp7x/aYx/h/jHpSsTs12cFAgQIoy96CTpqzgwPGBMRz3qLimPZrAtgOFWFWRAjSCo31nU68htRYE2mPSB6/wBpmCxJtwRoQoIgkd7YSNt4qbiraw45jVVbZGU4iYIIP2Iy8zsXIkEcp6k1XcMxbXbXsVBdwdAs6zufX5+FOs2EuCGCtuRmkHXU95SJ8zSW37DMLGa3m0a4O+QR+FCYgTvrM89Kn0+K9gPaHA2rF5EZStxYzrmkAnqx6DpvvNPxWDNq06qyuBaJ2OnfQ5Yk5oGk7VHxThl2+xuZ7Vy40ElywY/vyo9ajwHD76XFJsM2buEIJDA6QCsidfWi7+BUcHzl1ZBJglhIHd/Fv8q9O7HsDYtnwPzNZc9nrVhszZ86k9yUUL4O0kHmCFJrSdmsQq21ygKsbAyBqdid6Lfo/R3abFNaGGvAf1V0v00giBruQTVb/SntMW72pa5dQ20Kk6BpLNrsIJmrbtQwa0m/duI2nvH1FVFniV0PmLCFELNzYHkBU276PpJjOLNh29lqMgURp+yDSqm4nZt3brO7SzRJ9qegHIxXKqThW4NXC7dOlE3FEQFE9Yq4v4a3b/AKx7aEcgc5/dSY95FAYjitldERmPVjlH7iyf81YTHOr3irjgrh0DsAeQMfPatDhuwDOnfytpMtcM+S5JHqIGmragVA4ldYdzuD+wMsebb+pp2C4rctqtu3ede/qFYkQ7LoOW87daueOxNylWON7JW8NZFxlDAxlKmCZ5EsG1jXTlPvE/pW6ECoBbtjQf/ttz5UPjOLO+5nLouYloHILOijyAqvuuWMkknxM1tz3UG4+5m+8xczvJPxP5VzDuRIAjTSN/Xeo7g099SWPvUEiuLuT4fOKNt7R0qA2SRI26+v5VJhWn1/OgJ8EgYa9frXOJ3lV3JGmQeusRTcNiVUPqO6QT4ak//GguIX9Fb72ZbcDrr9TNNF7MxKTckzB1Cj8LDKFLDzM+OQ0SH7jkkQFyx1IzQRy0058xU1rD95m0zCGy698T10A1A6wQRzoPBKx8EJJjSD+z4iI60bGl/wABQpbgg8zAPUiPlQ/aRgbUGR3lIJPuPwJqfD23ygbVy7g55CsPu23zQLG8IN4I1gm48lh3gZGpbUxzFVXEuHXFcn2d2CAe8rTtrOnWa1aWnAJXKo7o2nZhtyHX3CjcZduIB3gV0md/vDYaD31WOWWN4LKR55hCWLySctl2UHwjQepra9mj/wANb1OoJ0jmT4VQcV4cwvMygLCkbGCDoQBO+tXfB3CWbancDy5k0eTLZYzTE9sz/wAZc/wj/KtWFpi9pCf/ADAx/ugED/DA2qHtLgkuYlmN1FLFRl1J2Czp13p2Bx6i5/N4IymCSOnOOproxv8AH/TPLs22zgOqx7RmjU6amSCevdHxoq5xFGdVmANB4wTLe8ya5IFyVEBnASeckhifHRvWq5bkLDDT2kTz5wB/Z1nzio2F5jXAtqo/Ec59YX4A+tB2VJUD9aT+VQcRZkO8rlXKB0C/AgLr51LhMQGtW2HMt8NPnNMk+HaIPSfhP5VLiFIA8h8tahQ6H9c6Jxx0HiB+VB/XbLzuAf11ozCY84eWQRccFRzhTu3UdN+tV9uEWTtv51I4MAn7zCT66DyAApQ7zwFxVuWzNDnnm85kTt7qBt8WKOoZd2hgNIiev8KsMTcy69P0KocRiQ15Tt1+lTZulcd2WVs8ZcF1AqXQBBBDgiZjmsjl4V21wYezEIzMNzbYMPMZTI99V1i8I1A+XyqZQsyCQfX4iDR6ydL2qMZhDnbuNv8AimffrSq7OOuja8f3z9aVL1v5G0T2VT77gf2V7x+HdHvNMbFqPuoJ6v3j6fd9QaEvDWmZqsJ7mIZvvEn6eQ2HuqTBtDqejBv3QT9KEBozh+VlJJAMkAE89Br7sx9OtBmhqTNSt1x0oI1q4r96u+dQ3r6r7/jSCa9iWGFcg6reVm8VKOvpOnvoS/jMwyppJABnWSwTYax3qbYxRmMv3iUZW2KwSSSNthryoOxiQbii2pDE6SZiR5D40J6GYTCvZDrKlwSCSSV0za8uWZvSjVwwd7asTBtrMR3e4Rpy9ajHD2dbq2VZ2bULuYy2yfPRjTjblgIByokzy0igaE47My+zK5gJyEkQswCYO+3LejMKDCLuE2/h0E1FYQc9o+Q0I8aNwVuJP65VNq5ByP4VKDUCA8qlhpgb7kwNB18+nr0BjStlincjKo6SfQgD5+nXQXHYsuuQ93yqyUQAse/n4z199N3pX9D+1SHGx7w8Rr6zU7pbWJhZ5E+sa60Y1kdBQ+M4ZbuDK6hgNp5eIon7DAcXuo2NDifZqV2EzlgmBz2qbgdxb+Ouue6GDFZ5HugT7qvb/Z+1bcNbXKV13PyND3LJzSDB8hWnsjQi8oDKGBhAwldM07SRvsKqrfDZti4/dV7mYCQScmYRA25edGnDs25BqG9gWItqScoYGBy11M05fyVita931CMIyZmJGg070+JgfCieKrmKLbULAnLI5+WnjpRHGsOiteSx3VGSNc2+ae9rOoX4VW3kLXi09y2NTz0AEDxJ09elMncJcupK3QRAUgHeCTGvkJq4vX1a1baREHXwBn60PjsQWdRdKycsQBGUoCgMEyfGgeIWW9gpXvKucTOoJIAEc9iKcIRhscbgmAAgLAdYIUfU+6rPFPt5CqbBIFIEDkoPmasLt6WPnFKG5fM1X3cAJBA5zR91a7FMzLRipyYmoY1qSgjM1KmFqVMH3DNRRUgrgGtSowDWnW7ddy09RQaa1tXGpK0Ak6Ab1V4vi47sEgNs0bjSY6DWgJeKcR9kkgSSYHQTzPpVPbutcP2mgUyTzJ/CPKK65V3IMqhYNO+o28t6Kv4dSPsyHJ+8didNPSKWxpzA/a3gkmHlTG+u5HjE1ZcGwqnF5VILlmy8l5hR3tY232qDszgct/cM4ViFAnWDABG58BTeD4Z0xCM+VCDqrnKfQgx74qZd8BbWxcwrqLikOqlGyspgiInQg90DXwNDWb32jnqR6AQKI4qFuXjnBkjk2+p0JXRh8K6iSTC84JqrSkGJcEA8+YnTzAjSi8Nd051Bbw4IE0faw8QFjMdddlH7RHPwHPyqe1XhKl4iABLETqNAOrRrHz9SCsO34dyTJJ5n9cugFOwmDAB3k6kncnqf1pRuHtga/MfnVCT7St2jm125Zufv5UM6kliF08xR+KwwIlTpoGg/SmtbULAkdKLIpXlfKorsijTaAO81DdWanUJnuIXNd6rid6uOIYGZM1W+wikQUYqK4eIjcSDTruHoJsOR0pB0YjNdGkftEEifP3xpUeOw+cObaSpuQYH7KrG8bljpvTGWGnpU+DxRVkVSBLZ88TkP3ZXqY/WlVjU2AOIksUVdCiKCDoZjUeYoxA3sGEAZRbckjX7zOR7ywpuMwWfEAICbYAzOQdSSSxYkatXbS5v5ywESsQeWsDfaAKe/WDWxWCtoyhgSXG4jfeDH18Kz3E8Rds3SDpOoPWjVvtZQbhmMyOQG2tT8Xw/tMntdMv3iIMgjfwp7I3DcRlRnEfrn0o/NNZmwWVoJzdfCOfkRBqytXzOhAXkOcxsaN8mtKcxoOzj1aJ0NEnanskRNKm1ymSdDXW3pqV2alZy1xrgG/wD3pjXNYAk/LzqK7eFvU95/Hl+ulK0I8eMyd8wD90A6zyaqPDofxGcvdXpEk6e80bdxBYydTUzrNtPAkeuo+VLZhV02FdNobnWi8NZWCzfcXVj16KOprQjser2DfFxdEL+zAMGFmM2/L+NElJS9lOIezxatOXkDMR76tu0OLFzFMxMnTvbzoOfOh8EqqIKW9eYWI9+/rXcTYBIKjunnEnxFLZ6S23Dwu5ALDTodfh8qsLVs6k0FgcOVkTGo/P6Va+y6UW7OFZQ/eiY2H7ROw8tyfAGrXB24GpknUk8z+tPShEtHKvr6mB8B8TRlmiFOeRqHzqYQd9POo7dyKm0id/1tFUZruIga+VCo7Tz0qVojQflTmuW2WMpDDmDoetKm4X1+lRO0/wAaemXoT4jao7qUgr8Svh6UHctAnarK/wDCgyfd5VJK+9boR7Aqyug8qFbypAA+FoNsJlYHx/Xxq3L+FDkU5Qr8bdaMp0Xz5Vf8QS2MBbUKAXCAtGrbDU86psRaE/dEfKm8RtF7YXO0DlJj02qtp0rLuIYklTGsRuOmxqG4Gb7xJH65URb9pnVYD5iF2EkkwNeR8ateJ9nLuGXPeRgpMCIPrrpVd9EprF3KCCAQfDURtB+lWH8wS9bkeo3B8aBYT9wz4HQ/ryrtlnU5llTz6e/rU6NX4axczlDpklS/STJI8Y08KukGRQBsBGv50fwm9aOZSAGdpM7MfDoa5jeGFdU26VW9pBLiV5zNKoG32PpSo5AsNTUcuYX1+cUqVFUZfxYUZbe+xbbzA6edBFOtcpVNMnToKbbxDLoADO87UqVII8biWdcvLoNBWo4d2lAwbWyGz5MsjbaPOlSq5SU2HxBZvhrVnge7o2zH0O00qVZ/VfFhh01jpv50bhVJaJ3+A51ylVfdJyusbRiXc2sQOXl+H4RRdnWlSonKpNTQ22tSNfYaae8A0qVUYbIf4UrtuDr7qVKopu2T4TSzaUqVTsIHWaEuYelSoIHeMGOVCXKVKkETVAxpUqYQuTUN3alSpbJHhLmW6hJGjA6idiDVn2+4sGtIFMyR18+ddpVrgmsjacMKc4bkSR0NKlSvAR5zzq3wHHiAFuar15j86VKjZLVVVtRBB8K5SpVol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" name="AutoShape 4" descr="data:image/jpeg;base64,/9j/4AAQSkZJRgABAQAAAQABAAD/2wCEAAkGBhQSERQUExQWFRQWGBwXGBgXGBobHxcaHBgXGBUYFxgcHCYeGRokHBcXHy8gJCcpLCwsGh4xNTAqNSYrLCkBCQoKDgwOGg8PGiwkHCQsLCwsLCwsLCwsLCwsLCwsLCksLCwsLCwpLCwsLCwpLCwsLCwsLCwpLCwsLCwsLCwsLP/AABEIALcBEwMBIgACEQEDEQH/xAAbAAABBQEBAAAAAAAAAAAAAAAEAAIDBQYBB//EAEcQAAIBAgQDBQUFAwoEBwEAAAECEQADBBIhMQVBUQYiYXGRE4GhscEjMkLR8FKS4QcUFTNicoKistIkQ3PxFlNjk8LT8qP/xAAYAQADAQEAAAAAAAAAAAAAAAAAAQIDBP/EACQRAQEAAgIDAAICAwEAAAAAAAABAhEhMQMSQVFhInETgZEy/9oADAMBAAIRAxEAPwDaYviWHOqMQehiPnpQ68Ut9fl+dZFu290E/Y4XwAsLpUnD+0dzEXUtuthFLakWrYMbwDG5iKmrjU4xLV1YYjTUGRI+PwNN4XfaycrOj29Y7wkeXh4Ufh/Zttbtx/cX8qn/AKJw5BDW9C2fSOkRt93wqZnFeoY4lYJzD1E/Ou9nFK4jUyFUnWSe+ZjU7LkH71SYbs7g7ZLIuv8AaJOvLQ86dwQgNeO8ZR/kB/8AlV42VNmh/Ers3rP95z/kYfWiwKqsXdm/b8rh/wBA+tHF9KVKKriuPBcCfu6UPY4gi3F7697QiRqPzHyJp2ItTd1Gu+vvqi7SYZnKKsahzBAOyzsfdVE0Z7R4cYj2PtO+YUADm2oE+8VaexIMRy+tZzslg5RdEzm0jSyyJ1KExEwI1rQ5rubU2y+XkGyxJ3Ek8jzp3XwuXf5seh9KSFeoqRvbaZRbJ1zTm320jlpzqs/o55MhZ5w9ylobXFsL1FG2EHUetZwYNwdI/wDcuVY8Ow14SQFYbS1x/fAKGnobXTCBOvrQZx5n7jx+vGn5Lp0ZU9zn/ZSuYMnWNfBz/to0Yhe8J1HnUN6zQz27o2Vj4+0HyIFN9tdA1sufHNa/3Cgjbtihms0FxS5dLElbtsR0tGY8c5rOf+I7gWM0+aDTfx15elTeDatrVc9lVHwjitx3UtJAMkLbYkjbYHwNaIY+3+xd/wDZufQUQI1sU84YyvKTH51PbxtveHjxR596xPPpTjikLoQTEmZVhyPIiaNE4vDDv/Che7BJPPpP/arLEcUQoy27qh8piZ0MaEjevNOK4vFWs1k3jdW4ypGXLqQNSwMx4TyqpJZvZ9NTir3Jf15+FO4Rih7ZddJ1J8jWa4Birly3LEAbRBkRoQSTrRWDc545gxSJrsViMzGNutAXTDr4z9KmtMMq+VQXz3l9/wBKX01Xx5SQhH4WJOoGmUjSdJkiq+5eu3GK2xljQseX68NaN4+sm0OTPlYQO8CrGNfECuLjCohbTwNNEePcQselGX6KAR2ZU/euOW5kQPpXaPXiIjVHnyf/AGUqjk3hZxz9TT0xTCDJkajXbyr1I8LQ28y4fDTGYLkUE6THetwDy1ruB4ULiZmwmHt6/dZUmP8AChin7RXrQvYDtE19HS4SXtwQf2lOgnxBHxFbL2pI51R4TgjIT7JbVud8ukx1hKtyb3S3++f/AK6zuq0m4eqGdWPlTuC/evzr3gP8iUGMRczahPcx092QTUvB3717+/8AQA/Kq8cnxGdFYh/trfgj/O1RH84qsxF/7dRzyN/qSp1vVV7TEja3CSZhQBUFnBPcxMhMwVcoJMKpbeebGI0FEoe8x8vlRnBcUq5jMnNHl4edaYpUnZlLiWHg99EG4mMkyI/wH1o7s3xHEYjEC4Wt+zKg5QpBggxB6hvX4VNwFit29lXN9oQBMbkzJ95qq4Nxj+bLmKzBSzE84K7xtINEutjtskuGDH7ZHxplxNTpz9aA4Ljbj2s1xAk3NIbNMzNWdi2WYzrr9eVPWqSEWZMDn+iauEQAADYUJg1nvddB5dff+VG0rTKlSpUg5NIilFdoADiOFzoQN9x59PftWN/ouzP3SPe29bxqz/F7JtksoEHvfHvx48/fRQF7PYZRcIUaFepPTrtV/wCyXMF1kiaouB3MtxmOpYciDpI/jWiP9av90/OkEVlIukdF+oqp7R9pbeGvWg4ed5VCwEyBJFS4rtLh7OJuK7wyptB8DExE7etUeP46uJVHOi54IJHd0Ohg6b9avWu4SNe2C4lygOVQ2mslx+1A2PntVbxYj+dICD/WBh7rZ3obgGHCNY0jPZJ9+bN8mozFEHGqDyVmHoF+tSKXA7eX2q9LjH11ojhoHtiSDE7c/GocH3b9xf2sp+Gv0onCn7b9eFFEW12+AdNuVDvdl199RYkwx/XKorLTcX31H1XwuLMJs9faCPRhWpwDKba5SDAAMHYxqPOslxknPY6e0H+l6x2N4vibGJum2lwAMYIViGE+UEVVJ7NlpV4rd7f40kn2X/8ANvypUbPQzsLhLi4Qe1zd5iy5iZykCPLWT76ur6RsYosWzyI+P5VG2EY9Pj+VcuUyt3pvLIiwl5ws03G8UZalt4MkaERXL2BzMIOg3J/jUXHL8HuIMDiyzLI3/KrDgevtj/6rj41BbwOVwdIE/Iil2cIK3T1uuf8ANW/ilnbLMRiFHtvJPmx/Knim3SPbGf2F/wBTzUjRV3tMMwmOVmuICMwOo8IGtS8KxQDEcwxrBY69lvuQTII1mDMDnROB4y7M0s8jQEERMc9JPLxrSVLccJxGtxxzuH5mq24e7dP7N9G9Lin60F2WwBze19o5PtGBWe6dJJiAd6IW+GtX26sT6ER8qvU+J5WljH3QLSJkA0Ylp5hyYjbQbnrVxcuAyfTXxNZbD3ftOcC0DueauPpvRvCGgZFVgCisWmQCTEd5pBOnKKPhtThsSdzcPl3IHQDT50UMTvD6/wCGosA4yARsIooR0HpUGcl2dmn0p+Y9fhTQo6D0FI2V/ZX0FAca6ZGo8dP41w3G6j90/wC6kbKfsr6D8qYbKfsr6CmEN2/cH7Ho351FcuBgM8ESOs9D4c6lxFhcrQIMH5VR4pnBUqfwbHmdNSeu9BCMIlpZ9msZiG3P3TtvUnGOPfze+M1t2AtklliBEkzJnl051mr/ABTdbVwK6r0BgoCSCJoPE4249slzLvca3uToSLfM+dPWuxsXxjint7LvcEF7ZEax/WIByB6GoOJgKl3KAPtCR5lCRHvNN4rqEHV19PaBj/poTtG0WbkaSyH1ApdC8j1w5QYfmEGU9R3APSRUGKMY4/8AR+q0Rj8XCr1De86H6VncRxgnFhrlu5b+zyxE5pIg+G1V63str0Xf+IPig+dTl4vabiPpWZtdoUFxnIZjEAAR8TXMPx9rl9fwgkaDmPPnUU42GMeWnwHyFQ2f6xff8qUloPh9K5Z0uLPj8qj6o3jhAaxr/wA1fSGrz7tB2txFrE3bYeEVyFBA2B6863faFu9Y6e1X5NWB7ccDLNcvLOZTqAOU6n40ZWQSBR2+xI/Ev7gpVlgaVBPTcPpuB7wKLfH2l3RSfIVV38XpAoMGTrrXHy62lwPGMLMMAvmmnryq6xOBtZZCLr0gVjFwin73pWp4PD4Ya/dlNfDb4RSyvHA0HtlVfSB4kmNTH1qXss/cY8s7H1ahrdsi53Z5bQPxLO+kRPunnRXZvDMlkqwhsxMee21dHg6Y+TsRef7Zv7q/N6E4RjLly1mupkeW7uo0Gx16isd/Knca2VdGKmQuhI0hzyPWqHgOLuXcPiCLj+0RQw77bBlzfAn0rSz6iNLxFvtLh8flRPDcOe6o+8d467n6+lZHhvEHNwi4xJnMQdZ5n6Vf3cYhQlrmQrlIX9rvDn7hV4Y+2Wr19K8RpLhW3hiFEj2zABpB289CKFwdhBYdwDmdmWdToCpjTTXyqswt/QZ2YqWLETOp1MAmJ5UeuM9okKcpz3HJggBTGU6aaxy2mqxtnP5Kwfax0lnAIAsQAwgyAdYPLvb1bW20Wdj7OdSNgzbgzG3qaorwzELmYEWFJgDUZU7pJ/veFF4PFzvoSF7piYFpoOhOh09au88xP9txwTHFgJidAwExMDYkCaus1ZHglwi8kdYPiJPy+Na01nVOrdExInpI+VOa8BzHqKEbh1u4x9oobauXOFWVEBY95+tPRyDPajrXC1B4PChSYEUXFKkExeI0I2A/I/Cs1xbim4QsuUI2ZQjBhpIEz8uVE8Zxb5iqggBjrIkwYIjUFSCeh0rK3boyyNhbcdIC3AB8aqJtSXcVmvBmMk2WMxv9ksn41L7bTDZtZdST4lc4PqBVViLwS4MxgDDhQfE24HxiuXcWwWy3cyplI72pZQO7oCIj605ONlVjxW99pYg7Ez7wQPnQPaS47LAKezOUNMyTlJEEbfmRQHFCrZLq29WDZm1kZXCjXTQ7elNwdvPZYMTrf30H/LYgydABp6Gl7SWep6/Ll7tKxgZRO+vXYHbXaje0yTdPTInyNZ3EpB13BKn9eYq1x3E7l24wFnu5Fk7spUd06aBSCanHG+S6V/5UoXKSOh08jr+dGcKf7W3PJqr8dilUyT4GPh9fWh8Dx0C8kKT3h5mdBA6zUG9QbEhVBJAAA1JgetPs3ZuJ7/lWE4t20tsHw1yzc17rQyzof4VoeznHxfuKBbZQqkyY1iBS+hb9oFn2PX2q/WhsYi65g2/IH38vrUnHL0+z/wCos/GicNd7o8v1rWflulYsZjOyGFuOzlroLGSApiecd2lWvbJO1Ks/8tV6sgvaLCNoLMf4xr8aktcYwqn+qafPb/NXlXDbWZiTyHz/AEa1/wD4aYYJMUTo9xkC66AT3j5lWHurW46EraLxCy2oQ/D/AHVZcHx4ZWFpDlVu9MTJHLveArxJeM3bVxobYxH68K9B/k87QZ7j24+/bDDzUw2vk3wqLjZOlyyztqcawb/lmdN4M69Mx5xR3BncWwLgAaACFAAEaQANAKd7MQZEH12p9mG1B0n5UeLLnSM5wwf8rN0rbXKxHtHCsJ0IUFgCPMzWM7K4022YiIysGUnRgylYnlB1mtZ/K63dsj/1G/0CvOEbcfrSujuM520jmxduBgzI20EZgfIiD8DRGOwDwMh9oQQYnUjyMNWbViSpGhG3nyrU9prL+xFxpWHEbiSy97/TNTvVh9wZicbctW+9KZ4DyORykiDqDOlF2OIqwENvMwdIiNfHWs9/S927azkDKGObuyoAW2F7pkCTPvJqz7OcXUMq5AAwbRdJ5c9weajetOZNl3Wl/n3IywFvJM8zljblCge7nRFm+CAQdQF1Gh7thiR1iRVNeDMxZCsFZUDRe62V4kbrzBn8WpGtNW8w+8pED7w+6ZXvd4ac40NOUPQ+z2Mm8inRpPgDvqup6bTI0mttmrz7sfhrr3FuMndVtSdJJXcA+7brWw4jxa3YUNcMAkKIEkk9B60sqTvEOMCy6gg6gnSOUdaCXtOjPkIIOokxFVnaHjNtLlsuqOjKYzT1GogHlNQJ2hwhYZbVoseZZ/dELW2OtLjbqkegOlOzVksH26stcFv8R0BAOSQCQsnXkB59K0tjEZlDdQDpWN7Re2V7Q4kKza7s0dSZbQddthWSuOchE7KeUlle4NlkQZjc1J28x96xeZktlhmLEwYAzkrruRo3gA1UA4oxtgqIm0raA6EXJHqTNVLIVi2LZS2pym0dSxJH2Kk7nTeQKDu4hQuVpbvPBUTrC5SIME+870JcdjccFSZQEFj+KFAgHQ9PCq/H3HNm0oKqyFzP3Y1TIdNzpv4eNLc3u8jS1fiRAt2zkGZWVSxjdzJPQ6GgcTfAtZpnvlSJ0IyawNjIYiaFxGG9q9hGuAuEzNH9olwczQPxc6mw9hcqoTIDSZYchB2BEwCI6mpuepx8PSHH40GfZBgp0AbcxE6/rlUmO4hdW4QjFcyoCV59xaPxqplXKuWQAuk5QZNwsx3Og2HPwqLHWTOdGgEA6GOWsR4zpU3y/wAvad/9V68aUvFrNz2YyqZ2JjkPr+Vd7NcIIv27t50VEOaC0kkAldB4xQXEcVJClmk7maitlra310M2+ev4lgj3E0tjQPEcQ/4k3DzaT5H6xXq/ZBAMvTKTMQNTsOteKV7h2MgYez/0x6wJ+NP6W+FpxQKACeRDCCAWIOgE77/Ci7F0BJ11A339/jQ3EsKHCTybNPQiY+NU2PsKp7pOm58T0/XOsfJZvTTDG1dnNyEDpBrlZ0Ytf/MPvMfAilWOsWmq8w4PbIQsRudPGP417F2p4d7Hg9q2BqgTN4Eq2c/vMfWsFZVTbwFsDVYV/GcQ5+Rr1XHcUS5bdGQkMpB25/qa67Zyzk4eA8U4eQgvR3WYpP8AaVVJ+DitP/JfbyY2yGH30fcdULA+8AetFjDW7vDr1phLWsR7RSDEZkAPuIB9KuuyvCHbF2L8AW0w6gR4WRbAj1NLLKepSctjiBGbXQbxyqHhF2bQPUn/AFGKqO22KNuwVQw11lt+QZgGPpNWPCx9ioG0H5msPBOdr8nSl7U8OGIlG2J9DAgjxFeX8f4A+EcK8EHUEcxykbg+Hzr2C9YkkHr+VeYdseJe2dGGqmSumsABV938a1xt97Eanrszs9wRroBAGZLqgg/s6Zo8jWw7SW0u+xtuJgG4eW0Lr6tQnCMUtsAkBViTGm5GkdZqW9iw1/MykkIqglgqw2oH3T13PUaVF9rltXEij7YYO3bCC0AoYlmA6sqgQNo7hPnHWqjMVS3G2p84OorXcZ4XZuF/aPcRk70ADLBygODB7v3QTy0qLDdn0UqtzKIBZJOjawAGUGZOv/at8eJyyvaLA38xVndbYKAyxYAuGbMBAMEqWNXFrCgF3S5IU7qYEQgBHvNB8Kv+0Lp7JZGZGyvIAEwVJY6dWE6AGCNKPPGVtr3mgZFddDrrBlZOqnQgaaCtMt5an4KWR6jg8SsAhhAEbiNNN6yH8oXaZVuJhgBOlwsfwnUKB5iZPiB41Q4PizZlYNltqIJIMZplAQAdDlcTBIk66TVL29xVk4hblliQwnUNKkH7sNpliIA6kbRS9dXVG/sEdpOPtdZFcZTbXLpJzDQyZ2NV1jFydGE+Ijc8vGm8Iw64y6F1BA1PJVEaefITtV3xTsnZsWblxXcsikgHLvsNhO5FVMtcBHa7SZbgYCcilTJ0JIIJ8oJ98V6X2M7SpibMKCrW4BBM6GYIPuNeE3r0a+M+ZrafyYcSC3Ll25fS2gGQpsXOhDREQNdd5JpZa0W7a1/8pPcsrdVobNkM7FTmbadTIrzvgvFWe41s945O4+2XINAf7IECKtv5UO09q7cs27bhwoLEjqdAPQT76zPZ7iKrdACqWYmXJ2ULJAHXSs/i93pbYZme9AbJlEac9V11161Dx3Ax7YjWFmAdO4ACQORpjWGW8STEtlA8WGiDq0EGOUjmYqfiWKHtCS34SjKJIzNIYBueo18qy52oDw/hwFu3eLGHVFPkrFGE8tpq34TwRlAS6qqWe50Pdc5112nQ1TlicLbtqDpmHnDN+vfWlv4k+zs3mYKDkJ8TlBgRv+In/tU5bERLbUXCkzlByzyGmbz/AI0Jx9PYoAp0y/Ux86bxF8mLs794MDpuSG5/raucWm7hpghgAPIipncN59fuFmzTzPzq1W6bmHdiv4GXN1hrZAPxoG/hu8FQSSI6SedXF/DgWTk+4togDckl1zuT4kenlXVqM2WJ1Fe49mnttbtm0IQrIHSdSPWa8j4Hw43b3MZVZjG+gj5kV6Z2CtFMNaU7gN/qNL6F12gx/srOaVBkAZjAk6b1hsd2hu2O7eQqzjMuaRI11GmoJ8K0nbFGuLh0RS7PdgKPxGDp0660R2mue24nZKagYR3AganLcKjw1C0Xxy8rxzs6YYXLzQ3tsOMwBj2g0kTG242pVBh+B3yikWyQQCCI2IkUqv8AxYFvJDw7Hfb2iFYqtxCYE6Zh+Vek8U4tZtWmYuo0IEczGkV55wG/7BmLLmzc518vKrPiOKs3Vhrb9Rz+tYWRUrO2OJupZVIK3GGhmZEhT7sx9a9c7GWyMKoaCUXJIkg5eYnXp75rzbhHZ32jwCLakjvH4x1PvArc43tFYwVtLaS0CBHTaSfPXbes/JeNRWM+1U9orhv47IDCWFBOuhdhofOD8K0vBj9lb6QY9a83u8cLOSAZZpPdPr6R6V6J2dun+bWiRHd15c/hT8c0WXIHtRjjbw1+D3mBVest3ZHkCa8pGEJYeEe4Ct32vtNdcBTCrIYkwNwRrsaoU4KuhN2fBBPqWgek1f2o+JrWHF17RLZkOrKAZ0Oinz3npNR4/GG+5NoP3iDCrOgEZdNvl6UaLCqAQkRBlj7tBoD6GjbT9zz5DQeg0+AqubrfwbQcOxbZ0W9aiEZN5zIVgqw5Ebifyh9lctnI3eykrJJlSJXuxsSCp8gKbaxKIyXLqM9pSZVDlaToDmg6ddOlO/noHtkNgn2jK63CxBtTErl2JIABMTXRj6+utcs73sPhsEqMSuiwrRHWAdd/GobPDyMysCe8wkwFysOUEkmSDqAKNslZcMY7qqP3R+dOu3pB8s0cye6J8tDPnUTKzgk/CcGLpCl4ypIlQecZVAAid/jrQ/a/g3sPZd/MGzCMsRGU9T1q57IxldtJ0En3kgeE/ShO3t4ulpQARnJnp3dPdqfSs9/yXOmc7P4gB3AuGyD+JZ1I2BAPjR3F7ma3lXEm5mYCDm26nU6CouI8Pt2cbbW0QUYKWEyFJkOJ8CDUnGuLP7c6KYyjwMKN43/Qo17ZTQ6jOu86AGelazsn2XuvZL91A5lcx3GxMCY1HOqIgs0lESQWzAnYGdvhtXo/Z26DhbMRosehIqvJxE49vPL2JtWcTdZ5d7ZKKuXTMuhaTy02MVHwbijXcUWuD76soA5figecRQ/bG1kxl4Dm2f8AeAb60bwvCpZCXG0YjU7xP8KcnGzuXxdYmyO4Roy/diQE0LFgBppJjTpQt23msm2CwY95rjd5huYkRpEaQTJ3oy7DMwnRefgMoPyoFp7x/aYx/h/jHpSsTs12cFAgQIoy96CTpqzgwPGBMRz3qLimPZrAtgOFWFWRAjSCo31nU68htRYE2mPSB6/wBpmCxJtwRoQoIgkd7YSNt4qbiraw45jVVbZGU4iYIIP2Iy8zsXIkEcp6k1XcMxbXbXsVBdwdAs6zufX5+FOs2EuCGCtuRmkHXU95SJ8zSW37DMLGa3m0a4O+QR+FCYgTvrM89Kn0+K9gPaHA2rF5EZStxYzrmkAnqx6DpvvNPxWDNq06qyuBaJ2OnfQ5Yk5oGk7VHxThl2+xuZ7Vy40ElywY/vyo9ajwHD76XFJsM2buEIJDA6QCsidfWi7+BUcHzl1ZBJglhIHd/Fv8q9O7HsDYtnwPzNZc9nrVhszZ86k9yUUL4O0kHmCFJrSdmsQq21ygKsbAyBqdid6Lfo/R3abFNaGGvAf1V0v00giBruQTVb/SntMW72pa5dQ20Kk6BpLNrsIJmrbtQwa0m/duI2nvH1FVFniV0PmLCFELNzYHkBU276PpJjOLNh29lqMgURp+yDSqm4nZt3brO7SzRJ9qegHIxXKqThW4NXC7dOlE3FEQFE9Yq4v4a3b/AKx7aEcgc5/dSY95FAYjitldERmPVjlH7iyf81YTHOr3irjgrh0DsAeQMfPatDhuwDOnfytpMtcM+S5JHqIGmragVA4ldYdzuD+wMsebb+pp2C4rctqtu3ede/qFYkQ7LoOW87daueOxNylWON7JW8NZFxlDAxlKmCZ5EsG1jXTlPvE/pW6ECoBbtjQf/ttz5UPjOLO+5nLouYloHILOijyAqvuuWMkknxM1tz3UG4+5m+8xczvJPxP5VzDuRIAjTSN/Xeo7g099SWPvUEiuLuT4fOKNt7R0qA2SRI26+v5VJhWn1/OgJ8EgYa9frXOJ3lV3JGmQeusRTcNiVUPqO6QT4ak//GguIX9Fb72ZbcDrr9TNNF7MxKTckzB1Cj8LDKFLDzM+OQ0SH7jkkQFyx1IzQRy0058xU1rD95m0zCGy698T10A1A6wQRzoPBKx8EJJjSD+z4iI60bGl/wABQpbgg8zAPUiPlQ/aRgbUGR3lIJPuPwJqfD23ygbVy7g55CsPu23zQLG8IN4I1gm48lh3gZGpbUxzFVXEuHXFcn2d2CAe8rTtrOnWa1aWnAJXKo7o2nZhtyHX3CjcZduIB3gV0md/vDYaD31WOWWN4LKR55hCWLySctl2UHwjQepra9mj/wANb1OoJ0jmT4VQcV4cwvMygLCkbGCDoQBO+tXfB3CWbancDy5k0eTLZYzTE9sz/wAZc/wj/KtWFpi9pCf/ADAx/ugED/DA2qHtLgkuYlmN1FLFRl1J2Czp13p2Bx6i5/N4IymCSOnOOproxv8AH/TPLs22zgOqx7RmjU6amSCevdHxoq5xFGdVmANB4wTLe8ya5IFyVEBnASeckhifHRvWq5bkLDDT2kTz5wB/Z1nzio2F5jXAtqo/Ec59YX4A+tB2VJUD9aT+VQcRZkO8rlXKB0C/AgLr51LhMQGtW2HMt8NPnNMk+HaIPSfhP5VLiFIA8h8tahQ6H9c6Jxx0HiB+VB/XbLzuAf11ozCY84eWQRccFRzhTu3UdN+tV9uEWTtv51I4MAn7zCT66DyAApQ7zwFxVuWzNDnnm85kTt7qBt8WKOoZd2hgNIiev8KsMTcy69P0KocRiQ15Tt1+lTZulcd2WVs8ZcF1AqXQBBBDgiZjmsjl4V21wYezEIzMNzbYMPMZTI99V1i8I1A+XyqZQsyCQfX4iDR6ydL2qMZhDnbuNv8AimffrSq7OOuja8f3z9aVL1v5G0T2VT77gf2V7x+HdHvNMbFqPuoJ6v3j6fd9QaEvDWmZqsJ7mIZvvEn6eQ2HuqTBtDqejBv3QT9KEBozh+VlJJAMkAE89Br7sx9OtBmhqTNSt1x0oI1q4r96u+dQ3r6r7/jSCa9iWGFcg6reVm8VKOvpOnvoS/jMwyppJABnWSwTYax3qbYxRmMv3iUZW2KwSSSNthryoOxiQbii2pDE6SZiR5D40J6GYTCvZDrKlwSCSSV0za8uWZvSjVwwd7asTBtrMR3e4Rpy9ajHD2dbq2VZ2bULuYy2yfPRjTjblgIByokzy0igaE47My+zK5gJyEkQswCYO+3LejMKDCLuE2/h0E1FYQc9o+Q0I8aNwVuJP65VNq5ByP4VKDUCA8qlhpgb7kwNB18+nr0BjStlincjKo6SfQgD5+nXQXHYsuuQ93yqyUQAse/n4z199N3pX9D+1SHGx7w8Rr6zU7pbWJhZ5E+sa60Y1kdBQ+M4ZbuDK6hgNp5eIon7DAcXuo2NDifZqV2EzlgmBz2qbgdxb+Ouue6GDFZ5HugT7qvb/Z+1bcNbXKV13PyND3LJzSDB8hWnsjQi8oDKGBhAwldM07SRvsKqrfDZti4/dV7mYCQScmYRA25edGnDs25BqG9gWItqScoYGBy11M05fyVita931CMIyZmJGg070+JgfCieKrmKLbULAnLI5+WnjpRHGsOiteSx3VGSNc2+ae9rOoX4VW3kLXi09y2NTz0AEDxJ09elMncJcupK3QRAUgHeCTGvkJq4vX1a1baREHXwBn60PjsQWdRdKycsQBGUoCgMEyfGgeIWW9gpXvKucTOoJIAEc9iKcIRhscbgmAAgLAdYIUfU+6rPFPt5CqbBIFIEDkoPmasLt6WPnFKG5fM1X3cAJBA5zR91a7FMzLRipyYmoY1qSgjM1KmFqVMH3DNRRUgrgGtSowDWnW7ddy09RQaa1tXGpK0Ak6Ab1V4vi47sEgNs0bjSY6DWgJeKcR9kkgSSYHQTzPpVPbutcP2mgUyTzJ/CPKK65V3IMqhYNO+o28t6Kv4dSPsyHJ+8didNPSKWxpzA/a3gkmHlTG+u5HjE1ZcGwqnF5VILlmy8l5hR3tY232qDszgct/cM4ViFAnWDABG58BTeD4Z0xCM+VCDqrnKfQgx74qZd8BbWxcwrqLikOqlGyspgiInQg90DXwNDWb32jnqR6AQKI4qFuXjnBkjk2+p0JXRh8K6iSTC84JqrSkGJcEA8+YnTzAjSi8Nd051Bbw4IE0faw8QFjMdddlH7RHPwHPyqe1XhKl4iABLETqNAOrRrHz9SCsO34dyTJJ5n9cugFOwmDAB3k6kncnqf1pRuHtga/MfnVCT7St2jm125Zufv5UM6kliF08xR+KwwIlTpoGg/SmtbULAkdKLIpXlfKorsijTaAO81DdWanUJnuIXNd6rid6uOIYGZM1W+wikQUYqK4eIjcSDTruHoJsOR0pB0YjNdGkftEEifP3xpUeOw+cObaSpuQYH7KrG8bljpvTGWGnpU+DxRVkVSBLZ88TkP3ZXqY/WlVjU2AOIksUVdCiKCDoZjUeYoxA3sGEAZRbckjX7zOR7ywpuMwWfEAICbYAzOQdSSSxYkatXbS5v5ywESsQeWsDfaAKe/WDWxWCtoyhgSXG4jfeDH18Kz3E8Rds3SDpOoPWjVvtZQbhmMyOQG2tT8Xw/tMntdMv3iIMgjfwp7I3DcRlRnEfrn0o/NNZmwWVoJzdfCOfkRBqytXzOhAXkOcxsaN8mtKcxoOzj1aJ0NEnanskRNKm1ymSdDXW3pqV2alZy1xrgG/wD3pjXNYAk/LzqK7eFvU95/Hl+ulK0I8eMyd8wD90A6zyaqPDofxGcvdXpEk6e80bdxBYydTUzrNtPAkeuo+VLZhV02FdNobnWi8NZWCzfcXVj16KOprQjser2DfFxdEL+zAMGFmM2/L+NElJS9lOIezxatOXkDMR76tu0OLFzFMxMnTvbzoOfOh8EqqIKW9eYWI9+/rXcTYBIKjunnEnxFLZ6S23Dwu5ALDTodfh8qsLVs6k0FgcOVkTGo/P6Va+y6UW7OFZQ/eiY2H7ROw8tyfAGrXB24GpknUk8z+tPShEtHKvr6mB8B8TRlmiFOeRqHzqYQd9POo7dyKm0id/1tFUZruIga+VCo7Tz0qVojQflTmuW2WMpDDmDoetKm4X1+lRO0/wAaemXoT4jao7qUgr8Svh6UHctAnarK/wDCgyfd5VJK+9boR7Aqyug8qFbypAA+FoNsJlYHx/Xxq3L+FDkU5Qr8bdaMp0Xz5Vf8QS2MBbUKAXCAtGrbDU86psRaE/dEfKm8RtF7YXO0DlJj02qtp0rLuIYklTGsRuOmxqG4Gb7xJH65URb9pnVYD5iF2EkkwNeR8ateJ9nLuGXPeRgpMCIPrrpVd9EprF3KCCAQfDURtB+lWH8wS9bkeo3B8aBYT9wz4HQ/ryrtlnU5llTz6e/rU6NX4axczlDpklS/STJI8Y08KukGRQBsBGv50fwm9aOZSAGdpM7MfDoa5jeGFdU26VW9pBLiV5zNKoG32PpSo5AsNTUcuYX1+cUqVFUZfxYUZbe+xbbzA6edBFOtcpVNMnToKbbxDLoADO87UqVII8biWdcvLoNBWo4d2lAwbWyGz5MsjbaPOlSq5SU2HxBZvhrVnge7o2zH0O00qVZ/VfFhh01jpv50bhVJaJ3+A51ylVfdJyusbRiXc2sQOXl+H4RRdnWlSonKpNTQ22tSNfYaae8A0qVUYbIf4UrtuDr7qVKopu2T4TSzaUqVTsIHWaEuYelSoIHeMGOVCXKVKkETVAxpUqYQuTUN3alSpbJHhLmW6hJGjA6idiDVn2+4sGtIFMyR18+ddpVrgmsjacMKc4bkSR0NKlSvAR5zzq3wHHiAFuar15j86VKjZLVVVtRBB8K5SpVol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7" y="1600200"/>
            <a:ext cx="28575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81400" y="2057400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Why is this necessary or natural for humans?</a:t>
            </a:r>
            <a:endParaRPr lang="zh-CN" altLang="en-US" sz="3200" dirty="0"/>
          </a:p>
        </p:txBody>
      </p:sp>
      <p:sp>
        <p:nvSpPr>
          <p:cNvPr id="7" name="椭圆 6"/>
          <p:cNvSpPr/>
          <p:nvPr/>
        </p:nvSpPr>
        <p:spPr>
          <a:xfrm>
            <a:off x="6858000" y="2133600"/>
            <a:ext cx="457200" cy="4624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876800" y="2596009"/>
            <a:ext cx="304800" cy="5567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048000"/>
            <a:ext cx="3213453" cy="372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80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do we use animals?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905000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strike="sngStrike" dirty="0">
                <a:solidFill>
                  <a:prstClr val="black"/>
                </a:solidFill>
                <a:cs typeface="Arial" charset="0"/>
              </a:rPr>
              <a:t>Food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cs typeface="Arial" charset="0"/>
              </a:rPr>
              <a:t>Fiber/ to make textiles.</a:t>
            </a:r>
            <a:endParaRPr lang="en-US" sz="3600" dirty="0">
              <a:solidFill>
                <a:prstClr val="black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cs typeface="Arial" charset="0"/>
              </a:rPr>
              <a:t>Labor</a:t>
            </a:r>
            <a:endParaRPr lang="en-US" sz="3600" dirty="0">
              <a:solidFill>
                <a:prstClr val="black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Medicine/Research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Pets/Companionship</a:t>
            </a:r>
          </a:p>
        </p:txBody>
      </p:sp>
      <p:sp>
        <p:nvSpPr>
          <p:cNvPr id="2" name="矩形 1"/>
          <p:cNvSpPr/>
          <p:nvPr/>
        </p:nvSpPr>
        <p:spPr>
          <a:xfrm>
            <a:off x="4800600" y="2667000"/>
            <a:ext cx="457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5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Uses-fiber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9" y="2486996"/>
            <a:ext cx="3247631" cy="358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413" y="1655999"/>
            <a:ext cx="825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564B3C"/>
                </a:solidFill>
                <a:cs typeface="Arial" charset="0"/>
              </a:rPr>
              <a:t>Fibers - wool, mohair, horse hair, pig bristles</a:t>
            </a:r>
          </a:p>
          <a:p>
            <a:pPr marL="1257300" lvl="2" indent="-34290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564B3C"/>
                </a:solidFill>
                <a:cs typeface="Arial" charset="0"/>
              </a:rPr>
              <a:t>Clothing, tools (brushes), decoration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46609"/>
            <a:ext cx="3048000" cy="202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30" y="4725028"/>
            <a:ext cx="2550474" cy="205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910" y="311183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Wool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58" y="5951297"/>
            <a:ext cx="3288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 Horsehair bracelets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398" y="6182129"/>
            <a:ext cx="2942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Angora Goat-mohair</a:t>
            </a:r>
          </a:p>
        </p:txBody>
      </p:sp>
      <p:sp>
        <p:nvSpPr>
          <p:cNvPr id="4" name="椭圆 3"/>
          <p:cNvSpPr/>
          <p:nvPr/>
        </p:nvSpPr>
        <p:spPr>
          <a:xfrm>
            <a:off x="2362200" y="1752600"/>
            <a:ext cx="228600" cy="3188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3367549" y="1752600"/>
            <a:ext cx="290051" cy="3188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5105400" y="1752600"/>
            <a:ext cx="152400" cy="159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圆角矩形 6"/>
          <p:cNvSpPr/>
          <p:nvPr/>
        </p:nvSpPr>
        <p:spPr>
          <a:xfrm>
            <a:off x="6477000" y="1832324"/>
            <a:ext cx="304800" cy="2391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5437004" y="2071497"/>
            <a:ext cx="277995" cy="290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9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Uses-feathers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606895"/>
            <a:ext cx="8254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564B3C"/>
                </a:solidFill>
                <a:cs typeface="Arial" charset="0"/>
              </a:rPr>
              <a:t>Feathers- from 8 billion broiler chickens, 2-3 </a:t>
            </a:r>
            <a:r>
              <a:rPr lang="en-US" altLang="en-US" sz="2400" b="1" i="1" dirty="0">
                <a:solidFill>
                  <a:srgbClr val="564B3C"/>
                </a:solidFill>
                <a:cs typeface="Arial" charset="0"/>
              </a:rPr>
              <a:t>billion</a:t>
            </a:r>
            <a:r>
              <a:rPr lang="en-US" altLang="en-US" sz="2400" b="1" dirty="0">
                <a:solidFill>
                  <a:srgbClr val="564B3C"/>
                </a:solidFill>
                <a:cs typeface="Arial" charset="0"/>
              </a:rPr>
              <a:t> pounds of </a:t>
            </a:r>
            <a:r>
              <a:rPr lang="en-US" altLang="en-US" sz="2400" b="1" dirty="0" smtClean="0">
                <a:solidFill>
                  <a:srgbClr val="564B3C"/>
                </a:solidFill>
                <a:cs typeface="Arial" charset="0"/>
              </a:rPr>
              <a:t>feathers.</a:t>
            </a:r>
            <a:endParaRPr lang="en-US" altLang="en-US" sz="2400" b="1" dirty="0">
              <a:solidFill>
                <a:srgbClr val="564B3C"/>
              </a:solidFill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  <a:buClr>
                <a:prstClr val="black"/>
              </a:buClr>
            </a:pPr>
            <a:endParaRPr lang="en-US" altLang="en-US" sz="2400" b="1" dirty="0">
              <a:solidFill>
                <a:srgbClr val="564B3C"/>
              </a:solidFill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86" y="3660487"/>
            <a:ext cx="26384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167" y="4007553"/>
            <a:ext cx="3600542" cy="261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04800" y="2524034"/>
            <a:ext cx="7797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u="sng" dirty="0">
                <a:solidFill>
                  <a:srgbClr val="564B3C"/>
                </a:solidFill>
                <a:latin typeface="Times New Roman" pitchFamily="18" charset="0"/>
                <a:cs typeface="Arial" charset="0"/>
              </a:rPr>
              <a:t>Used for</a:t>
            </a:r>
            <a:r>
              <a:rPr lang="en-US" altLang="en-US" sz="2400" b="1" dirty="0">
                <a:solidFill>
                  <a:srgbClr val="564B3C"/>
                </a:solidFill>
                <a:latin typeface="Times New Roman" pitchFamily="18" charset="0"/>
                <a:cs typeface="Arial" charset="0"/>
              </a:rPr>
              <a:t>-down, decorations, diapers, filters</a:t>
            </a:r>
            <a:r>
              <a:rPr lang="en-US" altLang="en-US" sz="2400" b="1" dirty="0" smtClean="0">
                <a:solidFill>
                  <a:srgbClr val="564B3C"/>
                </a:solidFill>
                <a:latin typeface="Times New Roman" pitchFamily="18" charset="0"/>
                <a:cs typeface="Arial" charset="0"/>
              </a:rPr>
              <a:t>, bedding, </a:t>
            </a:r>
            <a:r>
              <a:rPr lang="en-US" altLang="en-US" sz="2400" b="1" dirty="0">
                <a:solidFill>
                  <a:srgbClr val="564B3C"/>
                </a:solidFill>
                <a:latin typeface="Times New Roman" pitchFamily="18" charset="0"/>
                <a:cs typeface="Arial" charset="0"/>
              </a:rPr>
              <a:t>biodegradable plant </a:t>
            </a:r>
            <a:r>
              <a:rPr lang="en-US" altLang="en-US" sz="2400" b="1" dirty="0" smtClean="0">
                <a:solidFill>
                  <a:srgbClr val="564B3C"/>
                </a:solidFill>
                <a:latin typeface="Times New Roman" pitchFamily="18" charset="0"/>
                <a:cs typeface="Arial" charset="0"/>
              </a:rPr>
              <a:t>pots, jewelry, clothing. </a:t>
            </a:r>
            <a:endParaRPr lang="en-US" altLang="en-US" sz="2400" b="1" dirty="0">
              <a:solidFill>
                <a:srgbClr val="564B3C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9" y="4724465"/>
            <a:ext cx="1983348" cy="175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/>
          <p:cNvSpPr/>
          <p:nvPr/>
        </p:nvSpPr>
        <p:spPr>
          <a:xfrm>
            <a:off x="5257800" y="685800"/>
            <a:ext cx="6858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6744560" y="2731024"/>
            <a:ext cx="228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1301754" y="3039383"/>
            <a:ext cx="381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9" y="3810000"/>
            <a:ext cx="2120891" cy="280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Image result for biodegradable plant po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417229"/>
            <a:ext cx="1701508" cy="170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429" y="0"/>
            <a:ext cx="1729058" cy="160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73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Ethical issues/ injustices with animal uses: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838200"/>
          </a:xfrm>
        </p:spPr>
        <p:txBody>
          <a:bodyPr/>
          <a:lstStyle/>
          <a:p>
            <a:r>
              <a:rPr lang="en-US" dirty="0" smtClean="0"/>
              <a:t>Factory/ battery-chicken farms. Mass meat production.</a:t>
            </a:r>
          </a:p>
          <a:p>
            <a:r>
              <a:rPr lang="en-US" dirty="0" smtClean="0"/>
              <a:t>C02 emissions. Animal testing.</a:t>
            </a:r>
            <a:endParaRPr lang="en-US" dirty="0"/>
          </a:p>
        </p:txBody>
      </p:sp>
      <p:sp>
        <p:nvSpPr>
          <p:cNvPr id="4" name="圆角矩形 3"/>
          <p:cNvSpPr/>
          <p:nvPr/>
        </p:nvSpPr>
        <p:spPr>
          <a:xfrm>
            <a:off x="5867400" y="457200"/>
            <a:ext cx="609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667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4010025"/>
            <a:ext cx="26193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椭圆 4"/>
          <p:cNvSpPr/>
          <p:nvPr/>
        </p:nvSpPr>
        <p:spPr>
          <a:xfrm>
            <a:off x="2057400" y="2286000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06" y="4010025"/>
            <a:ext cx="2552700" cy="261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1789"/>
            <a:ext cx="2819400" cy="160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椭圆 5"/>
          <p:cNvSpPr/>
          <p:nvPr/>
        </p:nvSpPr>
        <p:spPr>
          <a:xfrm>
            <a:off x="4495800" y="2400300"/>
            <a:ext cx="381000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429000" y="2741789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/>
              <a:t>Discuss: What are problems with these practices</a:t>
            </a:r>
            <a:r>
              <a:rPr lang="en-US" i="1" dirty="0" smtClean="0"/>
              <a:t>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35531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do animals help us?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905000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strike="sngStrike" dirty="0">
                <a:solidFill>
                  <a:prstClr val="black"/>
                </a:solidFill>
                <a:cs typeface="Arial" charset="0"/>
              </a:rPr>
              <a:t>Food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strike="sngStrike" dirty="0">
                <a:solidFill>
                  <a:prstClr val="black"/>
                </a:solidFill>
                <a:cs typeface="Arial" charset="0"/>
              </a:rPr>
              <a:t>Fiber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Labor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Medicine/Research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Pets/Companionship</a:t>
            </a:r>
          </a:p>
        </p:txBody>
      </p:sp>
    </p:spTree>
    <p:extLst>
      <p:ext uri="{BB962C8B-B14F-4D97-AF65-F5344CB8AC3E}">
        <p14:creationId xmlns:p14="http://schemas.microsoft.com/office/powerpoint/2010/main" val="329205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Uses-Labor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05001"/>
            <a:ext cx="4524375" cy="1524000"/>
          </a:xfrm>
        </p:spPr>
        <p:txBody>
          <a:bodyPr/>
          <a:lstStyle/>
          <a:p>
            <a:pPr eaLnBrk="1" hangingPunct="1"/>
            <a:r>
              <a:rPr lang="en-US" altLang="en-US" sz="2800" b="1" dirty="0" smtClean="0"/>
              <a:t>What are some areas in which we use/ have used animals for work?</a:t>
            </a:r>
          </a:p>
          <a:p>
            <a:pPr lvl="2" eaLnBrk="1" hangingPunct="1">
              <a:buFont typeface="Wingdings" pitchFamily="2" charset="2"/>
              <a:buNone/>
            </a:pPr>
            <a:endParaRPr lang="en-US" altLang="en-US" sz="2000" b="1" dirty="0" smtClean="0"/>
          </a:p>
          <a:p>
            <a:pPr lvl="1" eaLnBrk="1" hangingPunct="1">
              <a:buFont typeface="Wingdings" pitchFamily="2" charset="2"/>
              <a:buNone/>
            </a:pPr>
            <a:endParaRPr lang="en-US" altLang="en-US" sz="2400" b="1" dirty="0" smtClean="0"/>
          </a:p>
        </p:txBody>
      </p:sp>
      <p:pic>
        <p:nvPicPr>
          <p:cNvPr id="79876" name="Picture 5" descr="Guide_dogs_m849059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67000"/>
            <a:ext cx="25685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7478" y="3437203"/>
            <a:ext cx="4419600" cy="31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 fontAlgn="base">
              <a:spcBef>
                <a:spcPct val="20000"/>
              </a:spcBef>
              <a:spcAft>
                <a:spcPct val="0"/>
              </a:spcAft>
              <a:buClr>
                <a:srgbClr val="CF543F"/>
              </a:buClr>
              <a:buFont typeface="Arial" charset="0"/>
              <a:buChar char="•"/>
            </a:pPr>
            <a:r>
              <a:rPr lang="en-US" altLang="en-US" sz="2400" i="1" dirty="0">
                <a:solidFill>
                  <a:srgbClr val="564B3C"/>
                </a:solidFill>
                <a:latin typeface="Century Gothic"/>
                <a:cs typeface="Arial" charset="0"/>
              </a:rPr>
              <a:t>Cultivate land</a:t>
            </a:r>
          </a:p>
          <a:p>
            <a:pPr marL="228600" lvl="1" indent="-228600" fontAlgn="base">
              <a:spcBef>
                <a:spcPct val="20000"/>
              </a:spcBef>
              <a:spcAft>
                <a:spcPct val="0"/>
              </a:spcAft>
              <a:buClr>
                <a:srgbClr val="CF543F"/>
              </a:buClr>
              <a:buFont typeface="Arial" charset="0"/>
              <a:buChar char="•"/>
            </a:pPr>
            <a:r>
              <a:rPr lang="en-US" altLang="en-US" sz="2400" i="1" dirty="0">
                <a:solidFill>
                  <a:srgbClr val="564B3C"/>
                </a:solidFill>
                <a:latin typeface="Century Gothic"/>
                <a:cs typeface="Arial" charset="0"/>
              </a:rPr>
              <a:t>Transportation</a:t>
            </a:r>
          </a:p>
          <a:p>
            <a:pPr marL="228600" lvl="1" indent="-228600" fontAlgn="base">
              <a:spcBef>
                <a:spcPct val="20000"/>
              </a:spcBef>
              <a:spcAft>
                <a:spcPct val="0"/>
              </a:spcAft>
              <a:buClr>
                <a:srgbClr val="CF543F"/>
              </a:buClr>
              <a:buFont typeface="Arial" charset="0"/>
              <a:buChar char="•"/>
            </a:pPr>
            <a:r>
              <a:rPr lang="en-US" altLang="en-US" sz="2400" i="1" dirty="0">
                <a:solidFill>
                  <a:srgbClr val="564B3C"/>
                </a:solidFill>
                <a:latin typeface="Century Gothic"/>
                <a:cs typeface="Arial" charset="0"/>
              </a:rPr>
              <a:t>Control other animals</a:t>
            </a:r>
          </a:p>
          <a:p>
            <a:pPr marL="228600" lvl="1" indent="-228600" fontAlgn="base">
              <a:spcBef>
                <a:spcPct val="20000"/>
              </a:spcBef>
              <a:spcAft>
                <a:spcPct val="0"/>
              </a:spcAft>
              <a:buClr>
                <a:srgbClr val="CF543F"/>
              </a:buClr>
              <a:buFont typeface="Arial" charset="0"/>
              <a:buChar char="•"/>
            </a:pPr>
            <a:r>
              <a:rPr lang="en-US" altLang="en-US" sz="2400" i="1" dirty="0">
                <a:solidFill>
                  <a:srgbClr val="564B3C"/>
                </a:solidFill>
                <a:latin typeface="Century Gothic"/>
                <a:cs typeface="Arial" charset="0"/>
              </a:rPr>
              <a:t>Protection</a:t>
            </a:r>
          </a:p>
          <a:p>
            <a:pPr marL="228600" lvl="1" indent="-228600" fontAlgn="base">
              <a:spcBef>
                <a:spcPct val="20000"/>
              </a:spcBef>
              <a:spcAft>
                <a:spcPct val="0"/>
              </a:spcAft>
              <a:buClr>
                <a:srgbClr val="CF543F"/>
              </a:buClr>
              <a:buFont typeface="Arial" charset="0"/>
              <a:buChar char="•"/>
            </a:pPr>
            <a:r>
              <a:rPr lang="en-US" altLang="en-US" sz="2400" i="1" dirty="0" smtClean="0">
                <a:solidFill>
                  <a:srgbClr val="564B3C"/>
                </a:solidFill>
                <a:latin typeface="Century Gothic"/>
                <a:cs typeface="Arial" charset="0"/>
              </a:rPr>
              <a:t>Assistance</a:t>
            </a:r>
          </a:p>
          <a:p>
            <a:pPr marL="228600" lvl="1" indent="-228600" fontAlgn="base">
              <a:spcBef>
                <a:spcPct val="20000"/>
              </a:spcBef>
              <a:spcAft>
                <a:spcPct val="0"/>
              </a:spcAft>
              <a:buClr>
                <a:srgbClr val="CF543F"/>
              </a:buClr>
              <a:buFont typeface="Arial" charset="0"/>
              <a:buChar char="•"/>
            </a:pPr>
            <a:r>
              <a:rPr lang="en-US" altLang="en-US" sz="2400" i="1" dirty="0" smtClean="0">
                <a:solidFill>
                  <a:srgbClr val="564B3C"/>
                </a:solidFill>
                <a:latin typeface="Century Gothic"/>
                <a:cs typeface="Arial" charset="0"/>
              </a:rPr>
              <a:t>Sports competitions</a:t>
            </a:r>
          </a:p>
          <a:p>
            <a:pPr marL="228600" lvl="1" indent="-228600" fontAlgn="base">
              <a:spcBef>
                <a:spcPct val="20000"/>
              </a:spcBef>
              <a:spcAft>
                <a:spcPct val="0"/>
              </a:spcAft>
              <a:buClr>
                <a:srgbClr val="CF543F"/>
              </a:buClr>
              <a:buFont typeface="Arial" charset="0"/>
              <a:buChar char="•"/>
            </a:pPr>
            <a:r>
              <a:rPr lang="en-US" altLang="en-US" sz="2400" i="1" dirty="0" smtClean="0">
                <a:solidFill>
                  <a:srgbClr val="564B3C"/>
                </a:solidFill>
                <a:latin typeface="Century Gothic"/>
                <a:cs typeface="Arial" charset="0"/>
              </a:rPr>
              <a:t>recreation.</a:t>
            </a:r>
            <a:endParaRPr lang="en-US" altLang="en-US" sz="2400" i="1" dirty="0">
              <a:solidFill>
                <a:srgbClr val="564B3C"/>
              </a:solidFill>
              <a:latin typeface="Century Gothic"/>
              <a:cs typeface="Arial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00200" y="3581400"/>
            <a:ext cx="3048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椭圆 3"/>
          <p:cNvSpPr/>
          <p:nvPr/>
        </p:nvSpPr>
        <p:spPr>
          <a:xfrm>
            <a:off x="2209800" y="40386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1752600" y="4495800"/>
            <a:ext cx="1524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1600200" y="4876800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1447800" y="5257800"/>
            <a:ext cx="2667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/>
          <p:cNvSpPr/>
          <p:nvPr/>
        </p:nvSpPr>
        <p:spPr>
          <a:xfrm>
            <a:off x="3048000" y="5791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752600" y="6248400"/>
            <a:ext cx="152400" cy="161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58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Uses-Labor &amp;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Cultivation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3" y="1890456"/>
            <a:ext cx="2346415" cy="176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39" y="1913034"/>
            <a:ext cx="29098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1041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hlinkClick r:id="rId5"/>
              </a:rPr>
              <a:t>Animals 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Arial" charset="0"/>
                <a:hlinkClick r:id="rId5"/>
              </a:rPr>
              <a:t>at Work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114800" y="914400"/>
            <a:ext cx="9144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35" y="1913034"/>
            <a:ext cx="2318329" cy="174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22" y="3696869"/>
            <a:ext cx="28575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18770"/>
            <a:ext cx="2440517" cy="15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903" y="5638800"/>
            <a:ext cx="75732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Debate: Should all animals have a job?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711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Uses-Labor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Transportation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2667000" cy="204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56" y="1632656"/>
            <a:ext cx="1942924" cy="176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Megan\Pictures\Old pics\Brazil\l_2d33168e8e11c83dbc8a0276dab851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5288"/>
            <a:ext cx="2202565" cy="196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84524"/>
            <a:ext cx="2238375" cy="229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5785"/>
            <a:ext cx="1628775" cy="189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7" y="1624189"/>
            <a:ext cx="190976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26100"/>
            <a:ext cx="17145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25356" y="229540"/>
            <a:ext cx="23241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1.Oxen and wagon</a:t>
            </a:r>
          </a:p>
          <a:p>
            <a:r>
              <a:rPr lang="en-US" altLang="zh-CN" sz="2400" dirty="0" smtClean="0"/>
              <a:t>2.Dog sledding</a:t>
            </a:r>
          </a:p>
          <a:p>
            <a:r>
              <a:rPr lang="en-US" altLang="zh-CN" sz="2400" dirty="0" smtClean="0"/>
              <a:t>3.Farmers</a:t>
            </a:r>
          </a:p>
          <a:p>
            <a:r>
              <a:rPr lang="en-US" altLang="zh-CN" sz="2400" dirty="0" smtClean="0"/>
              <a:t>4.War-horses</a:t>
            </a:r>
          </a:p>
          <a:p>
            <a:r>
              <a:rPr lang="en-US" altLang="zh-CN" sz="2400" dirty="0" smtClean="0"/>
              <a:t>5.Horse and carriage</a:t>
            </a:r>
          </a:p>
          <a:p>
            <a:r>
              <a:rPr lang="en-US" altLang="zh-CN" sz="2400" dirty="0" smtClean="0"/>
              <a:t>6.Beach donkeys</a:t>
            </a:r>
          </a:p>
          <a:p>
            <a:r>
              <a:rPr lang="en-US" altLang="zh-CN" sz="2400" dirty="0" smtClean="0"/>
              <a:t>7.Horse and wagon</a:t>
            </a:r>
          </a:p>
        </p:txBody>
      </p:sp>
    </p:spTree>
    <p:extLst>
      <p:ext uri="{BB962C8B-B14F-4D97-AF65-F5344CB8AC3E}">
        <p14:creationId xmlns:p14="http://schemas.microsoft.com/office/powerpoint/2010/main" val="41813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8.Camels. 7.Elephants. 8.mules.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2079625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2819400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79938"/>
            <a:ext cx="25717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1905000"/>
            <a:ext cx="701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Which animal has been used primarily for royalty/ the elite?</a:t>
            </a:r>
          </a:p>
          <a:p>
            <a:r>
              <a:rPr lang="en-US" altLang="zh-CN" dirty="0" smtClean="0"/>
              <a:t>Which animal is used primarily in Lijiang?</a:t>
            </a:r>
          </a:p>
          <a:p>
            <a:r>
              <a:rPr lang="en-US" altLang="zh-CN" dirty="0" smtClean="0"/>
              <a:t>Which animal has always been used in hot, dry deserts?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3738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Uses-Labor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Controlling Animals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3838501" cy="274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433" y="2474119"/>
            <a:ext cx="4836531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2198" y="6172200"/>
            <a:ext cx="3429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Llamas guarding sheep.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426" y="5029200"/>
            <a:ext cx="3360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hlinkClick r:id="rId5"/>
              </a:rPr>
              <a:t>Sheep/ Guard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dog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Uses-Labor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Protection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521658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hlinkClick r:id="rId3"/>
              </a:rPr>
              <a:t>Police Dog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/ Guard-dog/ service dogs/ sniffer-dogs.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114367" cy="23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89818"/>
            <a:ext cx="4273779" cy="213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36" y="3702683"/>
            <a:ext cx="31242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36636"/>
            <a:ext cx="28575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819400" y="5867400"/>
            <a:ext cx="5715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514600" y="5370845"/>
            <a:ext cx="457200" cy="420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62000" y="5867400"/>
            <a:ext cx="381000" cy="415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588" y="3636636"/>
            <a:ext cx="1857375" cy="161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3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Uses-Labor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Assistance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1447800"/>
            <a:ext cx="36195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69" y="1447800"/>
            <a:ext cx="2492132" cy="244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25222"/>
            <a:ext cx="2520245" cy="236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498" y="4724400"/>
            <a:ext cx="4624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Emotional support dogs.</a:t>
            </a:r>
          </a:p>
          <a:p>
            <a:r>
              <a:rPr lang="en-US" altLang="zh-CN" sz="2400" dirty="0" smtClean="0"/>
              <a:t>Mental health therapy dogs. </a:t>
            </a:r>
          </a:p>
          <a:p>
            <a:r>
              <a:rPr lang="en-US" altLang="zh-CN" sz="2400" dirty="0" smtClean="0"/>
              <a:t>Disabilities/ care support.</a:t>
            </a:r>
          </a:p>
          <a:p>
            <a:r>
              <a:rPr lang="en-US" altLang="zh-CN" sz="2400" dirty="0" smtClean="0"/>
              <a:t>Hospital visitors </a:t>
            </a:r>
          </a:p>
          <a:p>
            <a:endParaRPr lang="zh-CN" altLang="en-US" sz="2400" dirty="0"/>
          </a:p>
        </p:txBody>
      </p:sp>
      <p:sp>
        <p:nvSpPr>
          <p:cNvPr id="3" name="椭圆 2"/>
          <p:cNvSpPr/>
          <p:nvPr/>
        </p:nvSpPr>
        <p:spPr>
          <a:xfrm>
            <a:off x="762000" y="4724400"/>
            <a:ext cx="6096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590800" y="5223477"/>
            <a:ext cx="457200" cy="339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56356" y="5496530"/>
            <a:ext cx="60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797" y="3890454"/>
            <a:ext cx="2152650" cy="209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Uses-Labor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Assistance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6089" y="1897965"/>
            <a:ext cx="8472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Arial" charset="0"/>
                <a:hlinkClick r:id="rId3"/>
              </a:rPr>
              <a:t>Assistance/ therapy dogs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67726"/>
            <a:ext cx="2909657" cy="193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椭圆 2"/>
          <p:cNvSpPr/>
          <p:nvPr/>
        </p:nvSpPr>
        <p:spPr>
          <a:xfrm>
            <a:off x="1371600" y="2057400"/>
            <a:ext cx="685800" cy="486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" y="4641556"/>
            <a:ext cx="27717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 flipV="1">
            <a:off x="3048000" y="2057400"/>
            <a:ext cx="685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68" y="2743200"/>
            <a:ext cx="19431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82" y="2328863"/>
            <a:ext cx="28479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6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Fox hunting (recreation/ sports)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Hunting dogs.</a:t>
            </a:r>
          </a:p>
          <a:p>
            <a:r>
              <a:rPr lang="en-US" altLang="zh-CN" dirty="0" smtClean="0"/>
              <a:t>Pets.</a:t>
            </a:r>
          </a:p>
          <a:p>
            <a:r>
              <a:rPr lang="en-US" altLang="zh-CN" dirty="0" smtClean="0"/>
              <a:t>Hound-dog racing</a:t>
            </a:r>
          </a:p>
          <a:p>
            <a:r>
              <a:rPr lang="en-US" altLang="zh-CN" dirty="0" smtClean="0"/>
              <a:t>Horseracing</a:t>
            </a:r>
            <a:endParaRPr lang="en-US" altLang="zh-CN" dirty="0"/>
          </a:p>
          <a:p>
            <a:r>
              <a:rPr lang="en-US" altLang="zh-CN" dirty="0" smtClean="0"/>
              <a:t>Cockfighting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72" y="4038600"/>
            <a:ext cx="28575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76800"/>
            <a:ext cx="2209800" cy="184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52775"/>
            <a:ext cx="28575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67" y="4873977"/>
            <a:ext cx="2286000" cy="188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67" y="1552575"/>
            <a:ext cx="2438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66800" y="3505200"/>
            <a:ext cx="364772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648200" y="762000"/>
            <a:ext cx="8001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771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Questionnaire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Which animal products do you consume/ use? </a:t>
            </a:r>
          </a:p>
          <a:p>
            <a:endParaRPr lang="en-US" sz="3200" dirty="0" smtClean="0"/>
          </a:p>
          <a:p>
            <a:r>
              <a:rPr lang="en-US" sz="3200" dirty="0" smtClean="0"/>
              <a:t>What are the benefits of reducing animal product consumption?</a:t>
            </a:r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Class feedback: How can we consume animal products ‘ethically’? </a:t>
            </a:r>
            <a:endParaRPr lang="en-US" sz="3200" dirty="0"/>
          </a:p>
        </p:txBody>
      </p:sp>
      <p:sp>
        <p:nvSpPr>
          <p:cNvPr id="4" name="椭圆 3"/>
          <p:cNvSpPr/>
          <p:nvPr/>
        </p:nvSpPr>
        <p:spPr>
          <a:xfrm>
            <a:off x="7315200" y="19050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2590800" y="4038600"/>
            <a:ext cx="457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4038600" y="3505200"/>
            <a:ext cx="2286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/>
          <p:cNvSpPr/>
          <p:nvPr/>
        </p:nvSpPr>
        <p:spPr>
          <a:xfrm>
            <a:off x="4876800" y="6324600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4194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244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Sports 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Bull fighting.</a:t>
            </a:r>
          </a:p>
          <a:p>
            <a:r>
              <a:rPr lang="en-US" altLang="zh-CN" dirty="0" smtClean="0"/>
              <a:t>Rodeo.</a:t>
            </a:r>
          </a:p>
          <a:p>
            <a:r>
              <a:rPr lang="en-US" altLang="zh-CN" dirty="0" smtClean="0"/>
              <a:t>Debate: </a:t>
            </a:r>
            <a:r>
              <a:rPr lang="en-US" altLang="zh-CN" b="1" u="sng" dirty="0" smtClean="0"/>
              <a:t>It’s wrong to use animals </a:t>
            </a:r>
          </a:p>
          <a:p>
            <a:r>
              <a:rPr lang="en-US" altLang="zh-CN" b="1" u="sng" dirty="0" smtClean="0"/>
              <a:t>… in sports competitions.</a:t>
            </a:r>
          </a:p>
          <a:p>
            <a:endParaRPr lang="en-US" altLang="zh-CN" dirty="0" smtClean="0"/>
          </a:p>
          <a:p>
            <a:pPr marL="114300" indent="0">
              <a:buNone/>
            </a:pP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29200"/>
            <a:ext cx="24574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676400" y="1828800"/>
            <a:ext cx="609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28194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111" y="4876800"/>
            <a:ext cx="2433339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706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How do animals help us?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905000"/>
            <a:ext cx="792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strike="sngStrike" dirty="0">
                <a:solidFill>
                  <a:prstClr val="black"/>
                </a:solidFill>
                <a:cs typeface="Arial" charset="0"/>
              </a:rPr>
              <a:t>Food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strike="sngStrike" dirty="0">
                <a:solidFill>
                  <a:prstClr val="black"/>
                </a:solidFill>
                <a:cs typeface="Arial" charset="0"/>
              </a:rPr>
              <a:t>Fiber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strike="sngStrike" dirty="0">
                <a:solidFill>
                  <a:prstClr val="black"/>
                </a:solidFill>
                <a:cs typeface="Arial" charset="0"/>
              </a:rPr>
              <a:t>Labor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Medicine/Research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cs typeface="Arial" charset="0"/>
              </a:rPr>
              <a:t>Pets/Companionship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/>
                </a:solidFill>
                <a:cs typeface="Arial" charset="0"/>
              </a:rPr>
              <a:t>Spirituality</a:t>
            </a:r>
            <a:r>
              <a:rPr lang="en-US" sz="3600" smtClean="0">
                <a:solidFill>
                  <a:prstClr val="black"/>
                </a:solidFill>
                <a:cs typeface="Arial" charset="0"/>
              </a:rPr>
              <a:t>/ symbolism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3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Demitarian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What are the benefits to 1) health and 2) the environment. 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676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8229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996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Buying local/ farmers’ markets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it worth paying more to buy local animal products from livestock which have been well raised and humanely slaughtered?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28575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3352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>
          <a:xfrm>
            <a:off x="3429000" y="25146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6096000" y="22098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5334000" y="1905000"/>
            <a:ext cx="3048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4610100"/>
            <a:ext cx="23907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椭圆 6"/>
          <p:cNvSpPr/>
          <p:nvPr/>
        </p:nvSpPr>
        <p:spPr>
          <a:xfrm>
            <a:off x="2286000" y="2209800"/>
            <a:ext cx="3810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5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range livestock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28575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95475"/>
            <a:ext cx="3328106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52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so many thousands of people becoming vegan?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Veganism is a global 21</a:t>
            </a:r>
            <a:r>
              <a:rPr lang="en-US" baseline="30000" dirty="0" smtClean="0"/>
              <a:t>st</a:t>
            </a:r>
            <a:r>
              <a:rPr lang="en-US" dirty="0" smtClean="0"/>
              <a:t> Century movement, during times when people feel anxious about climate change and animal rights issues. </a:t>
            </a:r>
          </a:p>
          <a:p>
            <a:endParaRPr lang="en-US" dirty="0"/>
          </a:p>
          <a:p>
            <a:r>
              <a:rPr lang="en-US" dirty="0" smtClean="0"/>
              <a:t>Have you considered being a vegan?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椭圆 3"/>
          <p:cNvSpPr/>
          <p:nvPr/>
        </p:nvSpPr>
        <p:spPr>
          <a:xfrm>
            <a:off x="7086600" y="22098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椭圆 4"/>
          <p:cNvSpPr/>
          <p:nvPr/>
        </p:nvSpPr>
        <p:spPr>
          <a:xfrm>
            <a:off x="2209800" y="2514600"/>
            <a:ext cx="533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0"/>
            <a:ext cx="26765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03" y="4301067"/>
            <a:ext cx="2847975" cy="239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椭圆 5"/>
          <p:cNvSpPr/>
          <p:nvPr/>
        </p:nvSpPr>
        <p:spPr>
          <a:xfrm>
            <a:off x="6400800" y="990600"/>
            <a:ext cx="5334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7" y="4114800"/>
            <a:ext cx="2690813" cy="256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49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Uses-Food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3" y="4343400"/>
            <a:ext cx="2784914" cy="221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921" y="1676399"/>
            <a:ext cx="8272616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prstClr val="black"/>
                </a:solidFill>
                <a:cs typeface="Arial" charset="0"/>
              </a:rPr>
              <a:t> Meat- </a:t>
            </a:r>
            <a:r>
              <a:rPr lang="en-US" altLang="en-US" sz="2800" dirty="0">
                <a:solidFill>
                  <a:prstClr val="black"/>
                </a:solidFill>
                <a:cs typeface="Arial" charset="0"/>
              </a:rPr>
              <a:t>a source of protein</a:t>
            </a:r>
          </a:p>
          <a:p>
            <a:pPr marL="800100" lvl="1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Protein is one </a:t>
            </a: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of the five essential nutrients</a:t>
            </a:r>
          </a:p>
          <a:p>
            <a:pPr marL="800100" lvl="1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prstClr val="black"/>
              </a:solidFill>
              <a:cs typeface="Arial" charset="0"/>
            </a:endParaRPr>
          </a:p>
          <a:p>
            <a:pPr marL="465138" lvl="1" indent="-46513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Why/ When </a:t>
            </a: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did humans start eating meat</a:t>
            </a: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?</a:t>
            </a:r>
          </a:p>
          <a:p>
            <a:pPr marL="465138" lvl="1" indent="-46513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Hunter-gatherers. </a:t>
            </a:r>
          </a:p>
          <a:p>
            <a:pPr marL="465138" lvl="1" indent="-46513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2.5 million years ago. </a:t>
            </a: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		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en-US" sz="2400" dirty="0">
              <a:solidFill>
                <a:prstClr val="black"/>
              </a:solidFill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en-US" sz="2400" dirty="0">
              <a:solidFill>
                <a:prstClr val="black"/>
              </a:solidFill>
              <a:cs typeface="Arial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3814"/>
            <a:ext cx="40767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3886200" y="1752600"/>
            <a:ext cx="299171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0161"/>
            <a:ext cx="209550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椭圆 4"/>
          <p:cNvSpPr/>
          <p:nvPr/>
        </p:nvSpPr>
        <p:spPr>
          <a:xfrm>
            <a:off x="6324600" y="2122311"/>
            <a:ext cx="285750" cy="3160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椭圆 5"/>
          <p:cNvSpPr/>
          <p:nvPr/>
        </p:nvSpPr>
        <p:spPr>
          <a:xfrm>
            <a:off x="1371600" y="3107560"/>
            <a:ext cx="320110" cy="396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 Uses-Food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921" y="1676399"/>
            <a:ext cx="8272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prstClr val="black"/>
                </a:solidFill>
                <a:cs typeface="Arial" charset="0"/>
              </a:rPr>
              <a:t>Meat- a source of protein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prstClr val="black"/>
              </a:solidFill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prstClr val="black"/>
              </a:solidFill>
              <a:cs typeface="Arial" charset="0"/>
            </a:endParaRPr>
          </a:p>
          <a:p>
            <a:pPr marL="800100" lvl="1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Where do you buy meat? </a:t>
            </a:r>
          </a:p>
          <a:p>
            <a:pPr marL="800100" lvl="1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Do </a:t>
            </a: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you </a:t>
            </a: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check </a:t>
            </a: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where </a:t>
            </a:r>
            <a:r>
              <a:rPr lang="en-US" altLang="en-US" sz="2400" dirty="0" smtClean="0">
                <a:solidFill>
                  <a:prstClr val="black"/>
                </a:solidFill>
                <a:cs typeface="Arial" charset="0"/>
              </a:rPr>
              <a:t>it comes </a:t>
            </a:r>
            <a:r>
              <a:rPr lang="en-US" altLang="en-US" sz="2400" dirty="0">
                <a:solidFill>
                  <a:prstClr val="black"/>
                </a:solidFill>
                <a:cs typeface="Arial" charset="0"/>
              </a:rPr>
              <a:t>from?		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en-US" sz="2400" dirty="0">
              <a:solidFill>
                <a:prstClr val="black"/>
              </a:solidFill>
              <a:cs typeface="Arial" charset="0"/>
            </a:endParaRP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en-US" altLang="en-US" sz="2400" dirty="0">
              <a:solidFill>
                <a:prstClr val="black"/>
              </a:solidFill>
              <a:cs typeface="Arial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62661"/>
            <a:ext cx="4833938" cy="309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80064"/>
            <a:ext cx="28575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9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Custom 1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002060"/>
      </a:hlink>
      <a:folHlink>
        <a:srgbClr val="B2B2B2"/>
      </a:folHlink>
    </a:clrScheme>
    <a:fontScheme name="Custom 2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689</Words>
  <Application>Microsoft Office PowerPoint</Application>
  <PresentationFormat>全屏显示(4:3)</PresentationFormat>
  <Paragraphs>159</Paragraphs>
  <Slides>31</Slides>
  <Notes>18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Apothecary</vt:lpstr>
      <vt:lpstr>Humanity can’t live without animals. </vt:lpstr>
      <vt:lpstr>Ethical issues/ injustices with animal uses:</vt:lpstr>
      <vt:lpstr>Questionnaire</vt:lpstr>
      <vt:lpstr>Demitarian.</vt:lpstr>
      <vt:lpstr>Buying local/ farmers’ markets</vt:lpstr>
      <vt:lpstr>Free range livestock</vt:lpstr>
      <vt:lpstr>Why are so many thousands of people becoming vegan?</vt:lpstr>
      <vt:lpstr>Animal Uses-Food</vt:lpstr>
      <vt:lpstr>Animal Uses-Food</vt:lpstr>
      <vt:lpstr>Cultural differences</vt:lpstr>
      <vt:lpstr>Animal Uses</vt:lpstr>
      <vt:lpstr>PowerPoint 演示文稿</vt:lpstr>
      <vt:lpstr>Animal Uses-Food</vt:lpstr>
      <vt:lpstr>Animal Uses-Food</vt:lpstr>
      <vt:lpstr>Milk substitutes. </vt:lpstr>
      <vt:lpstr>Milk is used to feed a baby cow.</vt:lpstr>
      <vt:lpstr>How do we use animals?</vt:lpstr>
      <vt:lpstr>Animal Uses-fiber</vt:lpstr>
      <vt:lpstr>Animal Uses-feathers</vt:lpstr>
      <vt:lpstr>How do animals help us?</vt:lpstr>
      <vt:lpstr>Animal Uses-Labor</vt:lpstr>
      <vt:lpstr>Animal Uses-Labor &amp; Cultivation</vt:lpstr>
      <vt:lpstr>Animal Uses-Labor Transportation</vt:lpstr>
      <vt:lpstr>8.Camels. 7.Elephants. 8.mules.</vt:lpstr>
      <vt:lpstr>Animal Uses-Labor Controlling Animals</vt:lpstr>
      <vt:lpstr>Animal Uses-Labor Protection</vt:lpstr>
      <vt:lpstr>Animal Uses-Labor Assistance</vt:lpstr>
      <vt:lpstr>Animal Uses-Labor Assistance</vt:lpstr>
      <vt:lpstr>Fox hunting (recreation/ sports)</vt:lpstr>
      <vt:lpstr>Sports  </vt:lpstr>
      <vt:lpstr>How do animals help us?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Uses-Food</dc:title>
  <dc:creator>owner</dc:creator>
  <cp:lastModifiedBy>mary</cp:lastModifiedBy>
  <cp:revision>18</cp:revision>
  <dcterms:created xsi:type="dcterms:W3CDTF">2014-02-21T15:34:11Z</dcterms:created>
  <dcterms:modified xsi:type="dcterms:W3CDTF">2019-08-03T05:35:20Z</dcterms:modified>
</cp:coreProperties>
</file>