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0" r:id="rId3"/>
    <p:sldId id="258" r:id="rId4"/>
    <p:sldId id="296" r:id="rId5"/>
    <p:sldId id="282" r:id="rId6"/>
    <p:sldId id="291" r:id="rId7"/>
    <p:sldId id="285" r:id="rId8"/>
    <p:sldId id="257" r:id="rId9"/>
    <p:sldId id="286" r:id="rId10"/>
    <p:sldId id="292" r:id="rId11"/>
    <p:sldId id="293" r:id="rId12"/>
    <p:sldId id="294" r:id="rId13"/>
    <p:sldId id="287" r:id="rId14"/>
    <p:sldId id="284" r:id="rId15"/>
    <p:sldId id="283" r:id="rId16"/>
    <p:sldId id="295" r:id="rId17"/>
    <p:sldId id="289" r:id="rId18"/>
    <p:sldId id="303" r:id="rId19"/>
    <p:sldId id="290" r:id="rId20"/>
    <p:sldId id="302" r:id="rId21"/>
    <p:sldId id="259" r:id="rId22"/>
    <p:sldId id="297" r:id="rId23"/>
    <p:sldId id="261" r:id="rId24"/>
    <p:sldId id="298" r:id="rId25"/>
    <p:sldId id="262" r:id="rId26"/>
    <p:sldId id="299" r:id="rId27"/>
    <p:sldId id="263" r:id="rId28"/>
    <p:sldId id="300" r:id="rId29"/>
    <p:sldId id="264" r:id="rId30"/>
    <p:sldId id="301" r:id="rId31"/>
    <p:sldId id="265" r:id="rId32"/>
    <p:sldId id="308" r:id="rId33"/>
    <p:sldId id="266" r:id="rId34"/>
    <p:sldId id="309" r:id="rId35"/>
    <p:sldId id="267" r:id="rId36"/>
    <p:sldId id="310" r:id="rId37"/>
    <p:sldId id="304" r:id="rId38"/>
    <p:sldId id="311" r:id="rId39"/>
    <p:sldId id="305" r:id="rId40"/>
    <p:sldId id="312" r:id="rId41"/>
    <p:sldId id="268" r:id="rId42"/>
    <p:sldId id="306" r:id="rId43"/>
    <p:sldId id="313" r:id="rId44"/>
    <p:sldId id="269" r:id="rId45"/>
    <p:sldId id="314" r:id="rId46"/>
    <p:sldId id="270" r:id="rId47"/>
    <p:sldId id="271" r:id="rId48"/>
    <p:sldId id="307" r:id="rId49"/>
    <p:sldId id="272" r:id="rId50"/>
    <p:sldId id="279" r:id="rId51"/>
    <p:sldId id="281" r:id="rId52"/>
    <p:sldId id="280" r:id="rId53"/>
    <p:sldId id="273" r:id="rId54"/>
    <p:sldId id="274" r:id="rId55"/>
    <p:sldId id="275" r:id="rId56"/>
    <p:sldId id="276" r:id="rId57"/>
    <p:sldId id="277" r:id="rId58"/>
    <p:sldId id="27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9T12:47:12.09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D9381-A7F8-4CF2-A7EF-8930F5D681EA}" type="datetimeFigureOut">
              <a:rPr lang="zh-CN" altLang="en-US" smtClean="0"/>
              <a:pPr/>
              <a:t>2019/11/14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898F-FCF2-463F-8E43-FC37669916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7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898F-FCF2-463F-8E43-FC37669916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898F-FCF2-463F-8E43-FC37669916A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73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F1E8-3DF9-B043-9CEE-AF5F5C42C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F3AD8-E6E5-224C-8786-5EC9FA698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5EF0B-3EF7-224E-BF4E-9451C74A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06621-E2FA-8F47-8C8C-D36AD31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B699-5A60-A447-9EE9-430CCB02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1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5F9E-25B0-8D45-A523-6B96A819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0D0B2-8032-374E-A404-09D0995D2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C2519-7745-9B43-A095-785A2660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936AF-7896-5249-BE31-D50C156C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BCE4-20E4-4E4B-80A0-619D0A9A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0754-6CA3-2044-A07F-3CEAAE865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0E042-66F0-A349-ACEC-3419147C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DB092-ECC1-9345-B2A6-8616A084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9935F-9F22-6241-810E-AAD2DCB7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4635A-5F47-AD4D-A959-ECDB2825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AF5B-1092-3743-8C9E-E260E370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09E8-DC4F-6F42-94EB-ECF1B2EA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EE71-5383-1A49-8E32-B8208DC7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66313-0509-854C-9547-01D886C1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4866-1A90-8E45-A983-C2B4138F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B354-E149-9E4E-A21D-3A5B47AF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411EB-B812-954C-8FA7-11DB08E8E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9BBF7-E075-D54E-9655-68E88E1F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38FD-0376-E449-864C-AA4A9CA5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A66B-B248-6B4B-9568-8C2ECE32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E211-AFD1-0B43-9B68-65E04979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703A-5B6B-E74D-982F-735D5959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68470-7D88-CF48-9F65-AE132A6C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2A45C-AB2D-B041-AA7C-3497F9F3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0F84-4C80-3041-8C73-BC3F2B71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E1A0-4189-6E47-A818-FDD04ABA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F3DB-DD4A-AC49-BFAC-85CB726D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5C26-4585-414C-8A1C-2FA49BFA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84F2C-3DEA-6141-A6B2-BFBDB4C6F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6EF33-08ED-114A-BA9E-140C43EB8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16095-B0E4-7B4A-990D-56E955549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F9824-E754-E24D-A0D1-1CAC3A83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DDBF8-800F-F245-A0D2-DDCD2BFB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F5D52-4272-E247-9A3B-B9A7C957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8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9EC9-F46B-4743-8E7F-30105062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52FCA-E8AD-2148-ACF4-1B87DE40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4122C-33EE-F543-84C4-7055553E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BBFB9-6C3C-0646-A393-0237E06F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ADCB1-E6B8-8C48-82DA-C0EAE754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4AD91-F611-3C46-9649-F28E7DCA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38EFC-3C4E-864F-BA9E-38813CDA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6F08-0347-9B4E-B0D9-D920939C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6428-4810-ED4C-A0AA-C4B4FFF1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9B91E-CEC0-5743-B299-7A21462D1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69B2D-4E9E-D94E-8DAC-1FDC07FE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29352-A3B1-604C-B269-293D95C7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43788-798A-F84E-A36C-81C3771A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2950-EF7B-9947-A0EE-C1218B61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393A0-0719-8445-BCD0-400298C90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ED18-E6FC-6A43-90B7-EA1E25E7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72AFD-91EF-B442-B003-6A5B671C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6790D-A582-7E4D-9CEC-DDDA16BB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9307A-04AF-0B4B-87A2-A609BB4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246FB-DB69-E043-98A7-4EBE2416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FD3ED-9782-7D49-85E7-F01615FB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069CC-3054-2746-A7F5-90079F4AE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D52A-3F44-2B41-ADB7-051E1574B4A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19EF-8C09-DA47-A493-C51317733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2FEF5-E0BD-604F-ACFD-9445987F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D5E2-CE62-0844-9F07-DEB58E15F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jpeg"/><Relationship Id="rId3" Type="http://schemas.openxmlformats.org/officeDocument/2006/relationships/image" Target="../media/image105.jpeg"/><Relationship Id="rId7" Type="http://schemas.openxmlformats.org/officeDocument/2006/relationships/image" Target="../media/image38.jpeg"/><Relationship Id="rId12" Type="http://schemas.openxmlformats.org/officeDocument/2006/relationships/image" Target="../media/image112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11" Type="http://schemas.openxmlformats.org/officeDocument/2006/relationships/image" Target="../media/image111.jpeg"/><Relationship Id="rId5" Type="http://schemas.openxmlformats.org/officeDocument/2006/relationships/image" Target="../media/image106.jpeg"/><Relationship Id="rId10" Type="http://schemas.openxmlformats.org/officeDocument/2006/relationships/image" Target="../media/image110.jpeg"/><Relationship Id="rId4" Type="http://schemas.openxmlformats.org/officeDocument/2006/relationships/hyperlink" Target="http://www.wonderfullywomen.com/wp-content/uploads/2014/05/gemj-1024x1024.jpg" TargetMode="External"/><Relationship Id="rId9" Type="http://schemas.openxmlformats.org/officeDocument/2006/relationships/image" Target="../media/image10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5.jpeg"/><Relationship Id="rId7" Type="http://schemas.openxmlformats.org/officeDocument/2006/relationships/image" Target="../media/image118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hyperlink" Target="https://urldefense.proofpoint.com/v2/url?u=https-3A__www.ncbi.nlm.nih.gov_pubmed_23941101&amp;d=DwMFaQ&amp;c=RAhzPLrCAq19eJdrcQiUVEwFYoMRqGDAXQ_puw5tYjg&amp;r=ckmriTRT9tSG20-JNAjBcgwgVGFXrBoeb6Z5oz0Bgb0&amp;m=KQvaZ7mSB38ufOUF2uEzBv0W3BJXs_V_0sCTltdSZRs&amp;s=nUCSo8UCeMFVWB2lj1Jv3rOHji697CYS62sA7pEJbeU&amp;e=" TargetMode="External"/><Relationship Id="rId9" Type="http://schemas.openxmlformats.org/officeDocument/2006/relationships/image" Target="../media/image1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12" Type="http://schemas.openxmlformats.org/officeDocument/2006/relationships/image" Target="../media/image140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11" Type="http://schemas.openxmlformats.org/officeDocument/2006/relationships/image" Target="../media/image139.jpeg"/><Relationship Id="rId5" Type="http://schemas.openxmlformats.org/officeDocument/2006/relationships/image" Target="../media/image133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7.jpeg"/><Relationship Id="rId7" Type="http://schemas.openxmlformats.org/officeDocument/2006/relationships/hyperlink" Target="https://en.wikipedia.org/wiki/Ice_bath" TargetMode="External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ryosurgery" TargetMode="External"/><Relationship Id="rId11" Type="http://schemas.openxmlformats.org/officeDocument/2006/relationships/image" Target="../media/image152.jpeg"/><Relationship Id="rId5" Type="http://schemas.openxmlformats.org/officeDocument/2006/relationships/hyperlink" Target="https://en.wikipedia.org/wiki/Lesion" TargetMode="External"/><Relationship Id="rId10" Type="http://schemas.openxmlformats.org/officeDocument/2006/relationships/image" Target="../media/image151.jpeg"/><Relationship Id="rId4" Type="http://schemas.openxmlformats.org/officeDocument/2006/relationships/image" Target="../media/image148.jpeg"/><Relationship Id="rId9" Type="http://schemas.openxmlformats.org/officeDocument/2006/relationships/image" Target="../media/image1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ergy_medicine" TargetMode="External"/><Relationship Id="rId13" Type="http://schemas.openxmlformats.org/officeDocument/2006/relationships/image" Target="../media/image159.jpeg"/><Relationship Id="rId3" Type="http://schemas.openxmlformats.org/officeDocument/2006/relationships/image" Target="../media/image156.jpeg"/><Relationship Id="rId7" Type="http://schemas.openxmlformats.org/officeDocument/2006/relationships/hyperlink" Target="https://en.wikipedia.org/wiki/Alternative_medicine" TargetMode="External"/><Relationship Id="rId12" Type="http://schemas.openxmlformats.org/officeDocument/2006/relationships/hyperlink" Target="https://en.wikipedia.org/wiki/Mikao_Usui" TargetMode="External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elp:IPA/English" TargetMode="External"/><Relationship Id="rId11" Type="http://schemas.openxmlformats.org/officeDocument/2006/relationships/hyperlink" Target="https://en.wikipedia.org/wiki/American_Cancer_Society" TargetMode="External"/><Relationship Id="rId5" Type="http://schemas.openxmlformats.org/officeDocument/2006/relationships/image" Target="../media/image158.jpeg"/><Relationship Id="rId10" Type="http://schemas.openxmlformats.org/officeDocument/2006/relationships/hyperlink" Target="https://en.wikipedia.org/wiki/Qi" TargetMode="External"/><Relationship Id="rId4" Type="http://schemas.openxmlformats.org/officeDocument/2006/relationships/image" Target="../media/image157.jpeg"/><Relationship Id="rId9" Type="http://schemas.openxmlformats.org/officeDocument/2006/relationships/hyperlink" Target="https://en.wikipedia.org/wiki/Energy_(esotericism)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7" Type="http://schemas.openxmlformats.org/officeDocument/2006/relationships/image" Target="../media/image172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3" Type="http://schemas.openxmlformats.org/officeDocument/2006/relationships/image" Target="../media/image177.jpeg"/><Relationship Id="rId7" Type="http://schemas.openxmlformats.org/officeDocument/2006/relationships/image" Target="../media/image1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eg"/><Relationship Id="rId11" Type="http://schemas.openxmlformats.org/officeDocument/2006/relationships/image" Target="../media/image185.jpeg"/><Relationship Id="rId5" Type="http://schemas.openxmlformats.org/officeDocument/2006/relationships/image" Target="../media/image179.jpeg"/><Relationship Id="rId10" Type="http://schemas.openxmlformats.org/officeDocument/2006/relationships/image" Target="../media/image184.jpeg"/><Relationship Id="rId4" Type="http://schemas.openxmlformats.org/officeDocument/2006/relationships/image" Target="../media/image178.jpeg"/><Relationship Id="rId9" Type="http://schemas.openxmlformats.org/officeDocument/2006/relationships/image" Target="../media/image18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10" Type="http://schemas.openxmlformats.org/officeDocument/2006/relationships/image" Target="../media/image194.jpeg"/><Relationship Id="rId4" Type="http://schemas.openxmlformats.org/officeDocument/2006/relationships/image" Target="../media/image188.jpeg"/><Relationship Id="rId9" Type="http://schemas.openxmlformats.org/officeDocument/2006/relationships/image" Target="../media/image19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eg"/><Relationship Id="rId3" Type="http://schemas.openxmlformats.org/officeDocument/2006/relationships/image" Target="../media/image196.jpeg"/><Relationship Id="rId7" Type="http://schemas.openxmlformats.org/officeDocument/2006/relationships/image" Target="../media/image200.jpeg"/><Relationship Id="rId12" Type="http://schemas.openxmlformats.org/officeDocument/2006/relationships/comments" Target="../comments/comment1.xml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9.jpeg"/><Relationship Id="rId11" Type="http://schemas.openxmlformats.org/officeDocument/2006/relationships/image" Target="../media/image204.jpeg"/><Relationship Id="rId5" Type="http://schemas.openxmlformats.org/officeDocument/2006/relationships/image" Target="../media/image198.jpeg"/><Relationship Id="rId10" Type="http://schemas.openxmlformats.org/officeDocument/2006/relationships/image" Target="../media/image203.jpeg"/><Relationship Id="rId4" Type="http://schemas.openxmlformats.org/officeDocument/2006/relationships/image" Target="../media/image197.jpeg"/><Relationship Id="rId9" Type="http://schemas.openxmlformats.org/officeDocument/2006/relationships/image" Target="../media/image20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jpeg"/><Relationship Id="rId3" Type="http://schemas.openxmlformats.org/officeDocument/2006/relationships/image" Target="../media/image206.jpeg"/><Relationship Id="rId7" Type="http://schemas.openxmlformats.org/officeDocument/2006/relationships/image" Target="../media/image210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jpeg"/><Relationship Id="rId5" Type="http://schemas.openxmlformats.org/officeDocument/2006/relationships/image" Target="../media/image208.jpeg"/><Relationship Id="rId4" Type="http://schemas.openxmlformats.org/officeDocument/2006/relationships/image" Target="../media/image20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jpeg"/><Relationship Id="rId3" Type="http://schemas.openxmlformats.org/officeDocument/2006/relationships/image" Target="../media/image213.jpeg"/><Relationship Id="rId7" Type="http://schemas.openxmlformats.org/officeDocument/2006/relationships/image" Target="../media/image217.jpeg"/><Relationship Id="rId12" Type="http://schemas.openxmlformats.org/officeDocument/2006/relationships/image" Target="../media/image222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jpeg"/><Relationship Id="rId11" Type="http://schemas.openxmlformats.org/officeDocument/2006/relationships/image" Target="../media/image221.jpeg"/><Relationship Id="rId5" Type="http://schemas.openxmlformats.org/officeDocument/2006/relationships/image" Target="../media/image215.jpeg"/><Relationship Id="rId10" Type="http://schemas.openxmlformats.org/officeDocument/2006/relationships/image" Target="../media/image220.jpeg"/><Relationship Id="rId4" Type="http://schemas.openxmlformats.org/officeDocument/2006/relationships/image" Target="../media/image214.jpeg"/><Relationship Id="rId9" Type="http://schemas.openxmlformats.org/officeDocument/2006/relationships/image" Target="../media/image21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jpeg"/><Relationship Id="rId13" Type="http://schemas.openxmlformats.org/officeDocument/2006/relationships/image" Target="../media/image234.jpeg"/><Relationship Id="rId3" Type="http://schemas.openxmlformats.org/officeDocument/2006/relationships/image" Target="../media/image224.jpeg"/><Relationship Id="rId7" Type="http://schemas.openxmlformats.org/officeDocument/2006/relationships/image" Target="../media/image228.jpeg"/><Relationship Id="rId12" Type="http://schemas.openxmlformats.org/officeDocument/2006/relationships/image" Target="../media/image233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jpeg"/><Relationship Id="rId11" Type="http://schemas.openxmlformats.org/officeDocument/2006/relationships/image" Target="../media/image232.jpeg"/><Relationship Id="rId5" Type="http://schemas.openxmlformats.org/officeDocument/2006/relationships/image" Target="../media/image226.jpeg"/><Relationship Id="rId15" Type="http://schemas.openxmlformats.org/officeDocument/2006/relationships/image" Target="../media/image236.jpeg"/><Relationship Id="rId10" Type="http://schemas.openxmlformats.org/officeDocument/2006/relationships/image" Target="../media/image231.jpeg"/><Relationship Id="rId4" Type="http://schemas.openxmlformats.org/officeDocument/2006/relationships/image" Target="../media/image225.jpeg"/><Relationship Id="rId9" Type="http://schemas.openxmlformats.org/officeDocument/2006/relationships/image" Target="../media/image230.jpeg"/><Relationship Id="rId14" Type="http://schemas.openxmlformats.org/officeDocument/2006/relationships/image" Target="../media/image2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jpeg"/><Relationship Id="rId3" Type="http://schemas.openxmlformats.org/officeDocument/2006/relationships/image" Target="../media/image239.jpeg"/><Relationship Id="rId7" Type="http://schemas.openxmlformats.org/officeDocument/2006/relationships/image" Target="../media/image243.jpeg"/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jpeg"/><Relationship Id="rId5" Type="http://schemas.openxmlformats.org/officeDocument/2006/relationships/image" Target="../media/image241.jpeg"/><Relationship Id="rId10" Type="http://schemas.openxmlformats.org/officeDocument/2006/relationships/image" Target="../media/image246.jpeg"/><Relationship Id="rId4" Type="http://schemas.openxmlformats.org/officeDocument/2006/relationships/image" Target="../media/image240.jpeg"/><Relationship Id="rId9" Type="http://schemas.openxmlformats.org/officeDocument/2006/relationships/image" Target="../media/image24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jpeg"/><Relationship Id="rId13" Type="http://schemas.openxmlformats.org/officeDocument/2006/relationships/image" Target="../media/image257.jpeg"/><Relationship Id="rId3" Type="http://schemas.openxmlformats.org/officeDocument/2006/relationships/image" Target="../media/image248.jpeg"/><Relationship Id="rId7" Type="http://schemas.openxmlformats.org/officeDocument/2006/relationships/image" Target="../media/image251.jpeg"/><Relationship Id="rId12" Type="http://schemas.openxmlformats.org/officeDocument/2006/relationships/image" Target="../media/image256.jpe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eg"/><Relationship Id="rId11" Type="http://schemas.openxmlformats.org/officeDocument/2006/relationships/image" Target="../media/image255.jpeg"/><Relationship Id="rId5" Type="http://schemas.openxmlformats.org/officeDocument/2006/relationships/image" Target="../media/image250.jpeg"/><Relationship Id="rId10" Type="http://schemas.openxmlformats.org/officeDocument/2006/relationships/image" Target="../media/image254.jpeg"/><Relationship Id="rId4" Type="http://schemas.openxmlformats.org/officeDocument/2006/relationships/image" Target="../media/image249.jpeg"/><Relationship Id="rId9" Type="http://schemas.openxmlformats.org/officeDocument/2006/relationships/image" Target="../media/image25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343D-2D6B-254A-A9D4-5564045D8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9837"/>
          </a:xfrm>
        </p:spPr>
        <p:txBody>
          <a:bodyPr>
            <a:normAutofit fontScale="90000"/>
          </a:bodyPr>
          <a:lstStyle/>
          <a:p>
            <a:r>
              <a:rPr lang="en-GB" dirty="0"/>
              <a:t>Modern ‘wellness’/ health treatments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47662-4692-BD4F-9180-4FB889A60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9144000" cy="3200400"/>
          </a:xfrm>
        </p:spPr>
        <p:txBody>
          <a:bodyPr/>
          <a:lstStyle/>
          <a:p>
            <a:r>
              <a:rPr lang="en-GB" sz="3600" i="1" dirty="0">
                <a:solidFill>
                  <a:srgbClr val="0070C0"/>
                </a:solidFill>
              </a:rPr>
              <a:t>Mind, spirit, body.</a:t>
            </a:r>
          </a:p>
          <a:p>
            <a:pPr marL="457200" indent="-457200">
              <a:buAutoNum type="arabicParenR"/>
            </a:pPr>
            <a:r>
              <a:rPr lang="en-GB" sz="2800" dirty="0"/>
              <a:t>Discuss pairs.</a:t>
            </a:r>
          </a:p>
        </p:txBody>
      </p:sp>
      <p:pic>
        <p:nvPicPr>
          <p:cNvPr id="2052" name="Picture 4" descr="https://shs.wustl.edu/HealthAndWellness/Documents/wellness-apps-that-promote-awareness-and-wellness-from-other-mobile-TZ5Kdu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4429132"/>
            <a:ext cx="8077200" cy="19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8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1.Discover meanings.2. Place into pro/ con lists.3. Share in 2 groups.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Pros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9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384" y="692696"/>
            <a:ext cx="10515600" cy="93610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altLang="zh-CN" i="1" dirty="0"/>
              <a:t>Half of students write name on paper and sit with new partners.</a:t>
            </a:r>
            <a:br>
              <a:rPr lang="en-US" altLang="zh-CN" dirty="0"/>
            </a:br>
            <a:br>
              <a:rPr lang="en-US" dirty="0"/>
            </a:br>
            <a:r>
              <a:rPr lang="en-US" dirty="0"/>
              <a:t>Discussion: 1. </a:t>
            </a:r>
            <a:r>
              <a:rPr lang="en-US" u="sng" dirty="0"/>
              <a:t>Holistic vs. conventional. </a:t>
            </a:r>
            <a:r>
              <a:rPr lang="en-US" dirty="0"/>
              <a:t>What is the general opinion of your </a:t>
            </a:r>
            <a:r>
              <a:rPr lang="en-US" dirty="0">
                <a:solidFill>
                  <a:srgbClr val="7030A0"/>
                </a:solidFill>
              </a:rPr>
              <a:t>country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340769"/>
            <a:ext cx="11018440" cy="144016"/>
          </a:xfrm>
        </p:spPr>
        <p:txBody>
          <a:bodyPr>
            <a:normAutofit fontScale="25000" lnSpcReduction="20000"/>
          </a:bodyPr>
          <a:lstStyle/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3600" dirty="0"/>
              <a:t>2. Share your </a:t>
            </a:r>
            <a:r>
              <a:rPr lang="en-US" altLang="zh-CN" sz="3600" dirty="0">
                <a:solidFill>
                  <a:srgbClr val="7030A0"/>
                </a:solidFill>
              </a:rPr>
              <a:t>friends’/ relatives’ </a:t>
            </a:r>
            <a:r>
              <a:rPr lang="en-US" altLang="zh-CN" sz="3600" dirty="0"/>
              <a:t>opinions.</a:t>
            </a:r>
          </a:p>
          <a:p>
            <a:r>
              <a:rPr lang="en-US" altLang="zh-CN" sz="3600" dirty="0"/>
              <a:t>3. Share your </a:t>
            </a:r>
            <a:r>
              <a:rPr lang="en-US" altLang="zh-CN" sz="3600" dirty="0">
                <a:solidFill>
                  <a:srgbClr val="7030A0"/>
                </a:solidFill>
              </a:rPr>
              <a:t>personal experience. </a:t>
            </a:r>
          </a:p>
        </p:txBody>
      </p:sp>
    </p:spTree>
    <p:extLst>
      <p:ext uri="{BB962C8B-B14F-4D97-AF65-F5344CB8AC3E}">
        <p14:creationId xmlns:p14="http://schemas.microsoft.com/office/powerpoint/2010/main" val="170062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688"/>
            <a:ext cx="10515600" cy="55562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200" dirty="0"/>
              <a:t>I’m sure so many people in China believe in </a:t>
            </a:r>
            <a:r>
              <a:rPr lang="en-US" altLang="zh-CN" sz="3200" dirty="0">
                <a:solidFill>
                  <a:srgbClr val="FFC000"/>
                </a:solidFill>
              </a:rPr>
              <a:t>traditional Chinese herbal medicine</a:t>
            </a:r>
            <a:r>
              <a:rPr lang="en-US" altLang="zh-CN" sz="3200" dirty="0"/>
              <a:t>. This is because it has a </a:t>
            </a:r>
            <a:r>
              <a:rPr lang="en-US" altLang="zh-CN" sz="3200" dirty="0">
                <a:solidFill>
                  <a:srgbClr val="FFC000"/>
                </a:solidFill>
              </a:rPr>
              <a:t>strong reputation </a:t>
            </a:r>
            <a:r>
              <a:rPr lang="en-US" altLang="zh-CN" sz="3200" dirty="0"/>
              <a:t>in Chinese culture. Of course, this is nothing new; it’s </a:t>
            </a:r>
            <a:r>
              <a:rPr lang="en-US" altLang="zh-CN" sz="3200" dirty="0">
                <a:solidFill>
                  <a:srgbClr val="FFC000"/>
                </a:solidFill>
              </a:rPr>
              <a:t>historically</a:t>
            </a:r>
            <a:r>
              <a:rPr lang="en-US" altLang="zh-CN" sz="3200" dirty="0"/>
              <a:t> been</a:t>
            </a:r>
            <a:r>
              <a:rPr lang="en-US" altLang="zh-CN" sz="3200" dirty="0">
                <a:solidFill>
                  <a:srgbClr val="FFC000"/>
                </a:solidFill>
              </a:rPr>
              <a:t> practiced </a:t>
            </a:r>
            <a:r>
              <a:rPr lang="en-US" altLang="zh-CN" sz="3200" dirty="0"/>
              <a:t>for centuries. Also, I see many Chinese people prefer </a:t>
            </a:r>
            <a:r>
              <a:rPr lang="en-US" altLang="zh-CN" sz="3200" dirty="0">
                <a:solidFill>
                  <a:srgbClr val="FFC000"/>
                </a:solidFill>
              </a:rPr>
              <a:t>holistic therapies</a:t>
            </a:r>
            <a:r>
              <a:rPr lang="en-US" altLang="zh-CN" sz="3200" dirty="0"/>
              <a:t>, especially massage, yoga and acupuncture.</a:t>
            </a:r>
          </a:p>
          <a:p>
            <a:r>
              <a:rPr lang="en-US" altLang="zh-CN" sz="3200" dirty="0"/>
              <a:t>My grandparents do enjoy </a:t>
            </a:r>
            <a:r>
              <a:rPr lang="en-US" altLang="zh-CN" sz="3200" dirty="0">
                <a:solidFill>
                  <a:srgbClr val="FFC000"/>
                </a:solidFill>
              </a:rPr>
              <a:t>holistic</a:t>
            </a:r>
            <a:r>
              <a:rPr lang="en-US" altLang="zh-CN" sz="3200" dirty="0"/>
              <a:t> therapies, especially herbal medicine, meditation, supplements and oils. However, they usually</a:t>
            </a:r>
            <a:r>
              <a:rPr lang="en-US" altLang="zh-CN" sz="3200" dirty="0">
                <a:solidFill>
                  <a:srgbClr val="FFC000"/>
                </a:solidFill>
              </a:rPr>
              <a:t> rely </a:t>
            </a:r>
            <a:r>
              <a:rPr lang="en-US" altLang="zh-CN" sz="3200" dirty="0"/>
              <a:t>on </a:t>
            </a:r>
            <a:r>
              <a:rPr lang="en-US" altLang="zh-CN" sz="3200" dirty="0">
                <a:solidFill>
                  <a:srgbClr val="FFC000"/>
                </a:solidFill>
              </a:rPr>
              <a:t>conventional medicines </a:t>
            </a:r>
            <a:r>
              <a:rPr lang="en-US" altLang="zh-CN" sz="3200" dirty="0"/>
              <a:t>as pharmacies are so </a:t>
            </a:r>
            <a:r>
              <a:rPr lang="en-US" altLang="zh-CN" sz="3200" dirty="0">
                <a:solidFill>
                  <a:srgbClr val="FFC000"/>
                </a:solidFill>
              </a:rPr>
              <a:t>widely available </a:t>
            </a:r>
            <a:r>
              <a:rPr lang="en-US" altLang="zh-CN" sz="3200" dirty="0"/>
              <a:t>in the city. Also, they are very </a:t>
            </a:r>
            <a:r>
              <a:rPr lang="en-US" altLang="zh-CN" sz="3200" dirty="0">
                <a:solidFill>
                  <a:srgbClr val="FFC000"/>
                </a:solidFill>
              </a:rPr>
              <a:t>effective</a:t>
            </a:r>
            <a:r>
              <a:rPr lang="en-US" altLang="zh-CN" sz="3200" dirty="0"/>
              <a:t> and offer </a:t>
            </a:r>
            <a:r>
              <a:rPr lang="en-US" altLang="zh-CN" sz="3200" dirty="0">
                <a:solidFill>
                  <a:srgbClr val="FFC000"/>
                </a:solidFill>
              </a:rPr>
              <a:t>fast solutions </a:t>
            </a:r>
            <a:r>
              <a:rPr lang="en-US" altLang="zh-CN" sz="3200" dirty="0"/>
              <a:t>to health problems.</a:t>
            </a:r>
          </a:p>
          <a:p>
            <a:r>
              <a:rPr lang="en-US" altLang="zh-CN" sz="3200" dirty="0"/>
              <a:t>Personally, I can see that </a:t>
            </a:r>
            <a:r>
              <a:rPr lang="en-US" altLang="zh-CN" sz="3200" dirty="0">
                <a:solidFill>
                  <a:srgbClr val="FFC000"/>
                </a:solidFill>
              </a:rPr>
              <a:t>holistic</a:t>
            </a:r>
            <a:r>
              <a:rPr lang="en-US" altLang="zh-CN" sz="3200" dirty="0"/>
              <a:t> therapies are much more </a:t>
            </a:r>
            <a:r>
              <a:rPr lang="en-US" altLang="zh-CN" sz="3200" dirty="0">
                <a:solidFill>
                  <a:srgbClr val="FFC000"/>
                </a:solidFill>
              </a:rPr>
              <a:t>natural</a:t>
            </a:r>
            <a:r>
              <a:rPr lang="en-US" altLang="zh-CN" sz="3200" dirty="0"/>
              <a:t>. Without harmful, </a:t>
            </a:r>
            <a:r>
              <a:rPr lang="en-US" altLang="zh-CN" sz="3200" dirty="0">
                <a:solidFill>
                  <a:srgbClr val="FFC000"/>
                </a:solidFill>
              </a:rPr>
              <a:t>synthetic</a:t>
            </a:r>
            <a:r>
              <a:rPr lang="en-US" altLang="zh-CN" sz="3200" dirty="0"/>
              <a:t> chemicals, this must be more </a:t>
            </a:r>
            <a:r>
              <a:rPr lang="en-US" altLang="zh-CN" sz="3200" dirty="0">
                <a:solidFill>
                  <a:srgbClr val="FFC000"/>
                </a:solidFill>
              </a:rPr>
              <a:t>nurturing</a:t>
            </a:r>
            <a:r>
              <a:rPr lang="en-US" altLang="zh-CN" sz="3200" dirty="0"/>
              <a:t> to the body and spirit. However, holistic therapies do not have a lot of </a:t>
            </a:r>
            <a:r>
              <a:rPr lang="en-US" altLang="zh-CN" sz="3200" dirty="0">
                <a:solidFill>
                  <a:srgbClr val="FFC000"/>
                </a:solidFill>
              </a:rPr>
              <a:t>scientific evidence </a:t>
            </a:r>
            <a:r>
              <a:rPr lang="en-US" altLang="zh-CN" sz="3200" dirty="0"/>
              <a:t>to support them. </a:t>
            </a:r>
          </a:p>
          <a:p>
            <a:endParaRPr lang="en-US" altLang="zh-CN" sz="3200" dirty="0"/>
          </a:p>
          <a:p>
            <a:endParaRPr lang="en-US" altLang="zh-CN" sz="3200" i="1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8040216" y="620688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8904312" y="980728"/>
            <a:ext cx="108012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9624392" y="1268760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2423592" y="1556792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2639616" y="191683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3935760" y="1916832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5735960" y="2636912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7536160" y="3068960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2243572" y="3374994"/>
            <a:ext cx="79208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4439816" y="3429000"/>
            <a:ext cx="64807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8328248" y="324898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1406061" y="3735034"/>
            <a:ext cx="612068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8688288" y="3645024"/>
            <a:ext cx="64807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9840416" y="3645024"/>
            <a:ext cx="48605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1415480" y="4797152"/>
            <a:ext cx="79208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1572997" y="5120242"/>
            <a:ext cx="693077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5938376" y="5373216"/>
            <a:ext cx="39604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4151784" y="5373216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val 1"/>
          <p:cNvSpPr/>
          <p:nvPr/>
        </p:nvSpPr>
        <p:spPr>
          <a:xfrm>
            <a:off x="5879976" y="4797152"/>
            <a:ext cx="5760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595406" y="1000108"/>
            <a:ext cx="42862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1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Debate: Team A &amp; B. A= Holistic therapies. B = conventional medicines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Sit face to face (opposites). </a:t>
            </a:r>
          </a:p>
          <a:p>
            <a:pPr lvl="0"/>
            <a:r>
              <a:rPr lang="en-US" dirty="0"/>
              <a:t>Use language of debate to argue </a:t>
            </a:r>
            <a:r>
              <a:rPr lang="en-US" dirty="0">
                <a:solidFill>
                  <a:srgbClr val="7030A0"/>
                </a:solidFill>
              </a:rPr>
              <a:t>in favor </a:t>
            </a:r>
            <a:r>
              <a:rPr lang="en-US" dirty="0"/>
              <a:t>of your case.</a:t>
            </a:r>
            <a:r>
              <a:rPr lang="en-US" sz="9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6002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7251059" y="457200"/>
            <a:ext cx="1066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828800" y="9906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5562600" y="1143000"/>
            <a:ext cx="2057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8305800" y="1143000"/>
            <a:ext cx="1447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283223" y="4111978"/>
            <a:ext cx="3048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" pitchFamily="2" charset="2"/>
              </a:rPr>
              <a:t> </a:t>
            </a:r>
            <a:r>
              <a:rPr lang="en-US" sz="2800" dirty="0"/>
              <a:t>I beg to differ</a:t>
            </a:r>
          </a:p>
          <a:p>
            <a:pPr algn="ctr"/>
            <a:r>
              <a:rPr lang="en-US" sz="2800" dirty="0"/>
              <a:t>I’d say the opposite</a:t>
            </a:r>
            <a:r>
              <a:rPr lang="en-US" dirty="0"/>
              <a:t>!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181600" y="3807178"/>
            <a:ext cx="2167467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I suppose that’s true, but….</a:t>
            </a:r>
          </a:p>
          <a:p>
            <a:pPr lvl="0"/>
            <a:r>
              <a:rPr lang="en-US" sz="2400" dirty="0"/>
              <a:t>Yes, you have a point there, but…</a:t>
            </a:r>
          </a:p>
        </p:txBody>
      </p:sp>
      <p:sp>
        <p:nvSpPr>
          <p:cNvPr id="11" name="矩形 10"/>
          <p:cNvSpPr/>
          <p:nvPr/>
        </p:nvSpPr>
        <p:spPr>
          <a:xfrm>
            <a:off x="1371600" y="4111978"/>
            <a:ext cx="2895600" cy="17554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What do you think?</a:t>
            </a:r>
          </a:p>
          <a:p>
            <a:pPr lvl="0"/>
            <a:r>
              <a:rPr lang="en-US" sz="2800" dirty="0"/>
              <a:t>Do you agree? </a:t>
            </a:r>
          </a:p>
          <a:p>
            <a:pPr lvl="0"/>
            <a:r>
              <a:rPr lang="en-US" sz="2400" dirty="0"/>
              <a:t>If you ask me…. </a:t>
            </a:r>
          </a:p>
        </p:txBody>
      </p:sp>
    </p:spTree>
    <p:extLst>
      <p:ext uri="{BB962C8B-B14F-4D97-AF65-F5344CB8AC3E}">
        <p14:creationId xmlns:p14="http://schemas.microsoft.com/office/powerpoint/2010/main" val="382002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4114799"/>
            <a:ext cx="10591800" cy="2062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295400" y="228600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/>
              <a:t>Let’s recap: Organize the words into wellness categories: MIND. BODY. SPIRIT. </a:t>
            </a:r>
          </a:p>
          <a:p>
            <a:r>
              <a:rPr lang="en-GB" sz="2800" dirty="0">
                <a:solidFill>
                  <a:srgbClr val="7030A0"/>
                </a:solidFill>
              </a:rPr>
              <a:t>Meditation- health supplements- body oils- work-outs- brain-trainer apps-podcasts- travel- </a:t>
            </a:r>
            <a:r>
              <a:rPr lang="en-GB" sz="2800" dirty="0" err="1">
                <a:solidFill>
                  <a:srgbClr val="7030A0"/>
                </a:solidFill>
              </a:rPr>
              <a:t>magick</a:t>
            </a:r>
            <a:r>
              <a:rPr lang="en-GB" sz="2800" dirty="0">
                <a:solidFill>
                  <a:srgbClr val="7030A0"/>
                </a:solidFill>
              </a:rPr>
              <a:t>/ The Occult- diet books- fitness-websites- candles- yoga – food surveys- herbs – colour therapy- antioxidants.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3400" y="3275588"/>
            <a:ext cx="3581400" cy="2515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MIND:</a:t>
            </a:r>
          </a:p>
          <a:p>
            <a:pPr algn="ctr"/>
            <a:r>
              <a:rPr lang="en-US" dirty="0"/>
              <a:t>Candles</a:t>
            </a:r>
          </a:p>
          <a:p>
            <a:pPr algn="ctr"/>
            <a:r>
              <a:rPr lang="en-US" dirty="0"/>
              <a:t>meditation</a:t>
            </a:r>
          </a:p>
          <a:p>
            <a:pPr algn="ctr"/>
            <a:endParaRPr lang="en-US" dirty="0"/>
          </a:p>
        </p:txBody>
      </p:sp>
      <p:sp>
        <p:nvSpPr>
          <p:cNvPr id="7" name="等腰三角形 6"/>
          <p:cNvSpPr/>
          <p:nvPr/>
        </p:nvSpPr>
        <p:spPr>
          <a:xfrm>
            <a:off x="3787422" y="4038600"/>
            <a:ext cx="32004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BODY:</a:t>
            </a:r>
          </a:p>
          <a:p>
            <a:pPr algn="ctr"/>
            <a:r>
              <a:rPr lang="en-US" dirty="0"/>
              <a:t>Health- supplements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7391400" y="3505200"/>
            <a:ext cx="2743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SPIRIT:</a:t>
            </a:r>
          </a:p>
          <a:p>
            <a:pPr algn="ctr"/>
            <a:r>
              <a:rPr lang="en-US" dirty="0"/>
              <a:t>Yoga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275588"/>
            <a:ext cx="2190750" cy="10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730022"/>
            <a:ext cx="2190750" cy="11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8558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0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515600" cy="92075"/>
          </a:xfrm>
        </p:spPr>
        <p:txBody>
          <a:bodyPr>
            <a:noAutofit/>
          </a:bodyPr>
          <a:lstStyle/>
          <a:p>
            <a:r>
              <a:rPr lang="en-US" altLang="zh-CN" sz="2800" u="sng" dirty="0"/>
              <a:t>Health benefits of natural oils/ products. Guess the health/ beauty benefit for each:  </a:t>
            </a:r>
            <a:endParaRPr lang="zh-CN" alt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1"/>
            <a:ext cx="10515600" cy="314395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Hair – castor/ </a:t>
            </a:r>
            <a:r>
              <a:rPr lang="en-US" altLang="zh-CN" sz="2400" dirty="0" err="1"/>
              <a:t>neem</a:t>
            </a:r>
            <a:r>
              <a:rPr lang="en-US" altLang="zh-CN" sz="2400" dirty="0"/>
              <a:t>/ </a:t>
            </a:r>
            <a:r>
              <a:rPr lang="en-US" altLang="zh-CN" sz="2400" dirty="0" err="1"/>
              <a:t>marula</a:t>
            </a:r>
            <a:r>
              <a:rPr lang="en-US" altLang="zh-CN" sz="2400" dirty="0"/>
              <a:t>/ sweet almond (oils)</a:t>
            </a:r>
          </a:p>
          <a:p>
            <a:r>
              <a:rPr lang="en-US" altLang="zh-CN" sz="2400" dirty="0"/>
              <a:t>Skin – </a:t>
            </a:r>
            <a:r>
              <a:rPr lang="en-US" altLang="zh-CN" sz="2400" dirty="0" err="1"/>
              <a:t>moringa</a:t>
            </a:r>
            <a:r>
              <a:rPr lang="en-US" altLang="zh-CN" sz="2400" dirty="0"/>
              <a:t>/ jojoba/ olive/  essential oil/ avocado/ Epson salts </a:t>
            </a:r>
          </a:p>
          <a:p>
            <a:r>
              <a:rPr lang="en-US" altLang="zh-CN" sz="2400" dirty="0"/>
              <a:t>Skin body butters – </a:t>
            </a:r>
            <a:r>
              <a:rPr lang="en-US" altLang="zh-CN" sz="2400" dirty="0" err="1"/>
              <a:t>Buruti</a:t>
            </a:r>
            <a:r>
              <a:rPr lang="en-US" altLang="zh-CN" sz="2400" dirty="0"/>
              <a:t>/ </a:t>
            </a:r>
            <a:r>
              <a:rPr lang="en-US" altLang="zh-CN" sz="2400" dirty="0" err="1"/>
              <a:t>shea</a:t>
            </a:r>
            <a:r>
              <a:rPr lang="en-US" altLang="zh-CN" sz="2400" dirty="0"/>
              <a:t>/ cocoa/ mango/ nut. </a:t>
            </a:r>
          </a:p>
          <a:p>
            <a:r>
              <a:rPr lang="en-US" altLang="zh-CN" sz="2400" dirty="0"/>
              <a:t>Mental health/ clarity: Essential oils.</a:t>
            </a:r>
          </a:p>
          <a:p>
            <a:r>
              <a:rPr lang="en-US" altLang="zh-CN" sz="2400" dirty="0"/>
              <a:t>Mind- Incense sticks/ candles/ ambient music (playlists). </a:t>
            </a:r>
            <a:r>
              <a:rPr lang="zh-CN" altLang="en-US" sz="2400" dirty="0"/>
              <a:t>、</a:t>
            </a:r>
            <a:endParaRPr lang="en-US" altLang="zh-CN" sz="2400" dirty="0"/>
          </a:p>
          <a:p>
            <a:r>
              <a:rPr lang="en-US" altLang="zh-CN" sz="2400" dirty="0"/>
              <a:t>Mucus/infection- menthol essential oils/ compress/ tiger balm 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Mary’s recommendation: TYCHO.</a:t>
            </a:r>
          </a:p>
          <a:p>
            <a:endParaRPr lang="zh-CN" altLang="en-US" sz="2400" dirty="0"/>
          </a:p>
        </p:txBody>
      </p:sp>
      <p:sp>
        <p:nvSpPr>
          <p:cNvPr id="4" name="椭圆 3"/>
          <p:cNvSpPr/>
          <p:nvPr/>
        </p:nvSpPr>
        <p:spPr>
          <a:xfrm>
            <a:off x="1143000" y="1905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249042" y="1066800"/>
            <a:ext cx="41148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1290531" y="1416756"/>
            <a:ext cx="4114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1326237" y="1810818"/>
            <a:ext cx="4114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1249042" y="2125133"/>
            <a:ext cx="66294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1365247" y="2557248"/>
            <a:ext cx="43052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1365247" y="3002842"/>
            <a:ext cx="66294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2122522" y="2557248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23874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22" y="523874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72" y="523874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22" y="525286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25285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238747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308538"/>
            <a:ext cx="1944216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308537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109537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s0.bdstatic.com/70cFuHSh_Q1YnxGkpoWK1HF6hhy/it/u=262644282,3025301320&amp;fm=27&amp;gp=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" y="4118163"/>
            <a:ext cx="1811235" cy="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862048"/>
            <a:ext cx="2982838" cy="224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7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64807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Essential oils.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908720"/>
            <a:ext cx="10515600" cy="2627362"/>
          </a:xfrm>
        </p:spPr>
        <p:txBody>
          <a:bodyPr>
            <a:noAutofit/>
          </a:bodyPr>
          <a:lstStyle/>
          <a:p>
            <a:r>
              <a:rPr lang="en-US" altLang="zh-CN" dirty="0"/>
              <a:t>Lavender </a:t>
            </a:r>
          </a:p>
          <a:p>
            <a:r>
              <a:rPr lang="en-US" altLang="zh-CN" dirty="0"/>
              <a:t>Frankincense.</a:t>
            </a:r>
          </a:p>
          <a:p>
            <a:r>
              <a:rPr lang="en-US" altLang="zh-CN" dirty="0"/>
              <a:t>Citrus (lemon/ orange)</a:t>
            </a:r>
          </a:p>
          <a:p>
            <a:r>
              <a:rPr lang="en-US" altLang="zh-CN" dirty="0"/>
              <a:t>Menthol (peppermint)</a:t>
            </a:r>
          </a:p>
          <a:p>
            <a:r>
              <a:rPr lang="en-US" altLang="zh-CN" dirty="0"/>
              <a:t>Juniper </a:t>
            </a:r>
          </a:p>
          <a:p>
            <a:r>
              <a:rPr lang="en-US" altLang="zh-CN" dirty="0"/>
              <a:t>Rose (Bulgarian)</a:t>
            </a:r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8864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34" y="18127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94536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91683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00" y="356461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878" y="3592472"/>
            <a:ext cx="2304256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94" y="3933056"/>
            <a:ext cx="2190750" cy="1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03" y="4005064"/>
            <a:ext cx="2190750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" y="521918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3632" y="5284929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Jojoba, coconut, olive, sesame-seed, sweet almond, grape seed, carrot-oil, </a:t>
            </a:r>
            <a:r>
              <a:rPr lang="en-US" altLang="zh-CN" dirty="0" err="1"/>
              <a:t>moringa</a:t>
            </a:r>
            <a:r>
              <a:rPr lang="en-US" altLang="zh-CN" dirty="0"/>
              <a:t>, </a:t>
            </a:r>
            <a:r>
              <a:rPr lang="en-US" altLang="zh-CN" dirty="0" err="1"/>
              <a:t>marula</a:t>
            </a:r>
            <a:r>
              <a:rPr lang="en-US" altLang="zh-CN" dirty="0"/>
              <a:t>. </a:t>
            </a:r>
          </a:p>
          <a:p>
            <a:endParaRPr lang="en-US" altLang="zh-CN" dirty="0"/>
          </a:p>
          <a:p>
            <a:r>
              <a:rPr lang="en-US" altLang="zh-CN" dirty="0"/>
              <a:t>Action: We must DILUTE  the essential oil in a carrier oil. Why?</a:t>
            </a:r>
            <a:endParaRPr lang="zh-CN" altLang="en-US" dirty="0"/>
          </a:p>
        </p:txBody>
      </p:sp>
      <p:sp>
        <p:nvSpPr>
          <p:cNvPr id="5" name="Oval 4"/>
          <p:cNvSpPr/>
          <p:nvPr/>
        </p:nvSpPr>
        <p:spPr>
          <a:xfrm>
            <a:off x="4727848" y="6237312"/>
            <a:ext cx="44303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7464152" y="623731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76" y="5181988"/>
            <a:ext cx="3454424" cy="20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" y="393305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3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r>
              <a:rPr lang="en-US" altLang="zh-CN" dirty="0"/>
              <a:t>inhale/ burn/ massage/ compress/ blend/ oil-pulling.</a:t>
            </a:r>
          </a:p>
          <a:p>
            <a:endParaRPr lang="en-US" dirty="0"/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514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96759"/>
            <a:ext cx="2743200" cy="25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09800"/>
            <a:ext cx="2571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267200"/>
            <a:ext cx="2514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410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Anything else?</a:t>
            </a: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46" y="4724400"/>
            <a:ext cx="2610304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3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0"/>
            <a:ext cx="10515600" cy="4351338"/>
          </a:xfrm>
        </p:spPr>
        <p:txBody>
          <a:bodyPr/>
          <a:lstStyle/>
          <a:p>
            <a:r>
              <a:rPr lang="en-US" altLang="zh-CN" dirty="0"/>
              <a:t>Workshops. Tutorials. Spas. Korean </a:t>
            </a:r>
            <a:r>
              <a:rPr lang="en-US" altLang="zh-CN" dirty="0" err="1"/>
              <a:t>Jimjilbangs</a:t>
            </a:r>
            <a:r>
              <a:rPr lang="en-US" altLang="zh-CN" dirty="0"/>
              <a:t>. Hot Springs. Hotels. Resorts. Independent shops. Community centers. Gyms. At-home parties. Personalized service. Mobile therapist. Massage parlors. Holistic health centers. At home businesses. Small businesses. Online memberships. Art studios.  </a:t>
            </a:r>
          </a:p>
          <a:p>
            <a:endParaRPr lang="zh-CN" altLang="en-US" dirty="0"/>
          </a:p>
        </p:txBody>
      </p:sp>
      <p:pic>
        <p:nvPicPr>
          <p:cNvPr id="4" name="Picture 10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5276477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25" y="4581128"/>
            <a:ext cx="2736304" cy="24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28" y="4149080"/>
            <a:ext cx="2689431" cy="27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59" y="4725145"/>
            <a:ext cx="2190750" cy="21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909" y="521677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81" y="3597523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852936"/>
            <a:ext cx="2437283" cy="23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06" y="2854829"/>
            <a:ext cx="2695222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68" y="252982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63" y="2755920"/>
            <a:ext cx="2190750" cy="19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91744" y="1166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2207568" y="11663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9192344" y="1166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1631504" y="40466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3791744" y="47667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6096000" y="476672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3478577" y="908720"/>
            <a:ext cx="457183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6600056" y="76470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9912424" y="908720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1199456" y="1268760"/>
            <a:ext cx="79208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5951984" y="1268760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1595500" y="1628800"/>
            <a:ext cx="49856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4295800" y="15567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1" y="194629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7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Here are 7 alternative/ holistic therapy treatment: Where can we find services?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Mingle: Write person’s name + info on Chinese holistic therapies.</a:t>
            </a:r>
          </a:p>
          <a:p>
            <a:pPr marL="0" indent="0">
              <a:buNone/>
            </a:pPr>
            <a:r>
              <a:rPr lang="en-US" dirty="0"/>
              <a:t>2. Share and tell the </a:t>
            </a:r>
            <a:r>
              <a:rPr lang="en-US" dirty="0">
                <a:solidFill>
                  <a:srgbClr val="0070C0"/>
                </a:solidFill>
              </a:rPr>
              <a:t>location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E.g</a:t>
            </a:r>
            <a:r>
              <a:rPr lang="en-US" dirty="0"/>
              <a:t>: </a:t>
            </a:r>
            <a:r>
              <a:rPr lang="en-US" dirty="0" err="1"/>
              <a:t>Cici</a:t>
            </a:r>
            <a:r>
              <a:rPr lang="en-US" dirty="0"/>
              <a:t> – massage – Blind massage </a:t>
            </a:r>
            <a:r>
              <a:rPr lang="en-US" dirty="0" err="1"/>
              <a:t>parlour</a:t>
            </a:r>
            <a:r>
              <a:rPr lang="en-US" dirty="0"/>
              <a:t>, 32 </a:t>
            </a:r>
            <a:r>
              <a:rPr lang="en-US" dirty="0" err="1"/>
              <a:t>Yuantong</a:t>
            </a:r>
            <a:r>
              <a:rPr lang="en-US" dirty="0"/>
              <a:t> street; next to the </a:t>
            </a:r>
            <a:r>
              <a:rPr lang="en-US" dirty="0" err="1"/>
              <a:t>Greenlake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Anna- acupuncture – ‘Golden Lotus’ spa.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83832" y="489417"/>
            <a:ext cx="14401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4871864" y="1184392"/>
            <a:ext cx="115212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79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7A63-5080-674C-9804-E0DB0E8C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24" y="15875"/>
            <a:ext cx="2505076" cy="1674813"/>
          </a:xfrm>
        </p:spPr>
        <p:txBody>
          <a:bodyPr>
            <a:normAutofit/>
          </a:bodyPr>
          <a:lstStyle/>
          <a:p>
            <a:r>
              <a:rPr lang="en-US" sz="1800" dirty="0"/>
              <a:t>1. Students  discuss.</a:t>
            </a:r>
            <a:br>
              <a:rPr lang="en-US" sz="1800" dirty="0"/>
            </a:br>
            <a:r>
              <a:rPr lang="en-US" sz="1800" dirty="0"/>
              <a:t>2. Learn new words. </a:t>
            </a:r>
            <a:br>
              <a:rPr lang="en-US" sz="1800" dirty="0"/>
            </a:br>
            <a:r>
              <a:rPr lang="en-US" sz="1800" dirty="0"/>
              <a:t>3. Find someone who….</a:t>
            </a:r>
          </a:p>
        </p:txBody>
      </p:sp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110975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724400"/>
            <a:ext cx="274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86" y="1975757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79257"/>
            <a:ext cx="320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38" y="1737442"/>
            <a:ext cx="2217965" cy="25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10" y="4261757"/>
            <a:ext cx="2590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" descr="https://schoolnutrition.org/uploadedImages/5_News_and_Publications/4_The_Journal_of_Child_Nutrition_and_Management/Fall_2013/rushing-figure1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38" name="Picture 22" descr=" 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20343"/>
            <a:ext cx="2148116" cy="19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42" y="119743"/>
            <a:ext cx="2190750" cy="20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28" y="-74375"/>
            <a:ext cx="2190750" cy="21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13" y="119743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4" y="3832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61" y="1321274"/>
            <a:ext cx="2286001" cy="170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10" y="1745837"/>
            <a:ext cx="2080500" cy="24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09" y="3118757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39339" y="2857496"/>
            <a:ext cx="2452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1. Meditation app</a:t>
            </a:r>
          </a:p>
          <a:p>
            <a:r>
              <a:rPr lang="en-US" sz="2000" dirty="0">
                <a:latin typeface="+mj-lt"/>
              </a:rPr>
              <a:t>2. Brain-training app</a:t>
            </a:r>
          </a:p>
          <a:p>
            <a:r>
              <a:rPr lang="en-US" sz="2000" dirty="0">
                <a:latin typeface="+mj-lt"/>
              </a:rPr>
              <a:t>3. Health/ fitness websites</a:t>
            </a:r>
          </a:p>
          <a:p>
            <a:r>
              <a:rPr lang="en-US" sz="2000" dirty="0">
                <a:latin typeface="+mj-lt"/>
              </a:rPr>
              <a:t>4. Health supplements</a:t>
            </a:r>
          </a:p>
          <a:p>
            <a:r>
              <a:rPr lang="en-US" sz="2000" dirty="0">
                <a:latin typeface="+mj-lt"/>
              </a:rPr>
              <a:t>5. Social media</a:t>
            </a:r>
          </a:p>
          <a:p>
            <a:r>
              <a:rPr lang="en-US" sz="2000" dirty="0">
                <a:latin typeface="+mj-lt"/>
              </a:rPr>
              <a:t>6. Diet-books</a:t>
            </a:r>
          </a:p>
          <a:p>
            <a:r>
              <a:rPr lang="en-US" sz="2000" dirty="0">
                <a:latin typeface="+mj-lt"/>
              </a:rPr>
              <a:t>7. Gym-classes</a:t>
            </a:r>
          </a:p>
          <a:p>
            <a:r>
              <a:rPr lang="en-US" sz="2000" dirty="0">
                <a:latin typeface="+mj-lt"/>
              </a:rPr>
              <a:t>8. School eating habits survey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rot="5400000" flipH="1" flipV="1">
            <a:off x="10346561" y="3964785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B50BA06-A860-469E-B502-114028B3B402}"/>
              </a:ext>
            </a:extLst>
          </p:cNvPr>
          <p:cNvSpPr/>
          <p:nvPr/>
        </p:nvSpPr>
        <p:spPr>
          <a:xfrm>
            <a:off x="10632504" y="3030903"/>
            <a:ext cx="288032" cy="8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F8D577-2BA4-45FC-B7FD-2080359338D2}"/>
              </a:ext>
            </a:extLst>
          </p:cNvPr>
          <p:cNvSpPr/>
          <p:nvPr/>
        </p:nvSpPr>
        <p:spPr>
          <a:xfrm>
            <a:off x="10920536" y="3226910"/>
            <a:ext cx="216024" cy="274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8F4B81-52B2-40EA-98E0-9C30CAC72634}"/>
              </a:ext>
            </a:extLst>
          </p:cNvPr>
          <p:cNvSpPr/>
          <p:nvPr/>
        </p:nvSpPr>
        <p:spPr>
          <a:xfrm>
            <a:off x="10098314" y="3929860"/>
            <a:ext cx="426125" cy="147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5FE6C5-62C4-4710-BD3B-33D93965EE57}"/>
              </a:ext>
            </a:extLst>
          </p:cNvPr>
          <p:cNvSpPr/>
          <p:nvPr/>
        </p:nvSpPr>
        <p:spPr>
          <a:xfrm>
            <a:off x="10098314" y="4437112"/>
            <a:ext cx="318166" cy="26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89C2A8-D824-4125-82FF-BB8DC825702D}"/>
              </a:ext>
            </a:extLst>
          </p:cNvPr>
          <p:cNvSpPr/>
          <p:nvPr/>
        </p:nvSpPr>
        <p:spPr>
          <a:xfrm>
            <a:off x="10848528" y="4797152"/>
            <a:ext cx="288032" cy="24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882A0C-C6FF-4D77-9C57-5A7664948231}"/>
              </a:ext>
            </a:extLst>
          </p:cNvPr>
          <p:cNvSpPr/>
          <p:nvPr/>
        </p:nvSpPr>
        <p:spPr>
          <a:xfrm>
            <a:off x="10704512" y="6021288"/>
            <a:ext cx="288032" cy="182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6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 descr="http://www.suzieweber.com/wp-content/uploads/2016/10/Holistic-Skinca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19"/>
            <a:ext cx="9505056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22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6932-DA59-0F44-90FC-11E43593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245382"/>
            <a:ext cx="4114800" cy="625475"/>
          </a:xfrm>
        </p:spPr>
        <p:txBody>
          <a:bodyPr>
            <a:normAutofit fontScale="90000"/>
          </a:bodyPr>
          <a:lstStyle/>
          <a:p>
            <a:r>
              <a:rPr lang="en-GB" dirty="0"/>
              <a:t>Crystal healing 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BD17AA-CC25-744A-ABE9-F4952465A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12371"/>
            <a:ext cx="2286000" cy="1828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B5745AF-5094-9A47-B585-1000FFAD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53" y="914400"/>
            <a:ext cx="2371302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2584" y="30389"/>
            <a:ext cx="449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/>
              <a:t>Crystal Healing - What is it?</a:t>
            </a:r>
            <a:br>
              <a:rPr lang="en-US" altLang="zh-CN" dirty="0"/>
            </a:br>
            <a:r>
              <a:rPr lang="en-US" altLang="zh-CN" dirty="0"/>
              <a:t>Placed on areas of the body called </a:t>
            </a:r>
            <a:r>
              <a:rPr lang="en-US" altLang="zh-CN" dirty="0">
                <a:solidFill>
                  <a:srgbClr val="FFC000"/>
                </a:solidFill>
              </a:rPr>
              <a:t>"chakras." </a:t>
            </a:r>
            <a:r>
              <a:rPr lang="en-US" altLang="zh-CN" dirty="0"/>
              <a:t>There are seven energy centers in the </a:t>
            </a:r>
            <a:r>
              <a:rPr lang="en-GB" altLang="zh-CN" dirty="0"/>
              <a:t>body.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dirty="0"/>
              <a:t>Balance.</a:t>
            </a:r>
            <a:r>
              <a:rPr lang="en-GB" altLang="zh-CN" dirty="0">
                <a:solidFill>
                  <a:srgbClr val="FFC000"/>
                </a:solidFill>
              </a:rPr>
              <a:t> </a:t>
            </a:r>
            <a:r>
              <a:rPr lang="en-US" altLang="zh-CN" dirty="0"/>
              <a:t>To cleanse the person from negative energy</a:t>
            </a:r>
            <a:r>
              <a:rPr lang="en-GB" altLang="zh-CN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People visit "</a:t>
            </a:r>
            <a:r>
              <a:rPr lang="en-US" altLang="zh-CN" dirty="0">
                <a:solidFill>
                  <a:srgbClr val="FFC000"/>
                </a:solidFill>
              </a:rPr>
              <a:t>crystal healers</a:t>
            </a:r>
            <a:r>
              <a:rPr lang="en-US" altLang="zh-CN" dirty="0"/>
              <a:t>”. </a:t>
            </a:r>
            <a:endParaRPr lang="en-GB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dirty="0"/>
              <a:t>W</a:t>
            </a:r>
            <a:r>
              <a:rPr lang="en-US" altLang="zh-CN" dirty="0" err="1"/>
              <a:t>orn</a:t>
            </a:r>
            <a:r>
              <a:rPr lang="en-GB" altLang="zh-CN" dirty="0"/>
              <a:t> as</a:t>
            </a:r>
            <a:r>
              <a:rPr lang="en-US" altLang="zh-CN" dirty="0"/>
              <a:t> jewelry</a:t>
            </a:r>
            <a:r>
              <a:rPr lang="en-GB" altLang="zh-CN" dirty="0"/>
              <a:t>. Place</a:t>
            </a:r>
            <a:r>
              <a:rPr lang="en-US" altLang="zh-CN" dirty="0"/>
              <a:t>d in the bed or bath.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Historical practice (eastern cultures).</a:t>
            </a:r>
            <a:endParaRPr lang="en-GB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dirty="0"/>
              <a:t>Now p</a:t>
            </a:r>
            <a:r>
              <a:rPr lang="en-US" altLang="zh-CN" dirty="0" err="1"/>
              <a:t>opular</a:t>
            </a:r>
            <a:r>
              <a:rPr lang="en-US" altLang="zh-CN" dirty="0"/>
              <a:t> in western culture – witchcraft/ Paganism.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The crystals have </a:t>
            </a:r>
            <a:r>
              <a:rPr lang="en-US" altLang="zh-CN" dirty="0">
                <a:solidFill>
                  <a:srgbClr val="FFC000"/>
                </a:solidFill>
              </a:rPr>
              <a:t>vibration frequencies </a:t>
            </a:r>
            <a:r>
              <a:rPr lang="en-GB" altLang="zh-CN" dirty="0">
                <a:solidFill>
                  <a:srgbClr val="FFC000"/>
                </a:solidFill>
              </a:rPr>
              <a:t>to connect and balance</a:t>
            </a:r>
            <a:r>
              <a:rPr lang="en-US" altLang="zh-CN" dirty="0"/>
              <a:t> earth's and the person’s energy field </a:t>
            </a:r>
            <a:r>
              <a:rPr lang="en-US" altLang="zh-CN" dirty="0">
                <a:solidFill>
                  <a:srgbClr val="FFC000"/>
                </a:solidFill>
              </a:rPr>
              <a:t>(cosmic energy).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To protect it from the environment: salt water or salt. </a:t>
            </a:r>
          </a:p>
          <a:p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</p:txBody>
      </p:sp>
      <p:pic>
        <p:nvPicPr>
          <p:cNvPr id="6148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9207"/>
            <a:ext cx="21907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36" y="3219450"/>
            <a:ext cx="26021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504825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2400"/>
            <a:ext cx="2391229" cy="20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79" y="2286000"/>
            <a:ext cx="2190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39" y="48006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459379" y="1915480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7702713" y="2180084"/>
            <a:ext cx="432048" cy="36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9552384" y="587793"/>
            <a:ext cx="360040" cy="279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10992544" y="581891"/>
            <a:ext cx="216024" cy="279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7716180" y="119354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9624392" y="1772816"/>
            <a:ext cx="288032" cy="139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11129234" y="1997968"/>
            <a:ext cx="7200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8821751" y="1193542"/>
            <a:ext cx="144016" cy="289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8459379" y="1507619"/>
            <a:ext cx="43438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8821751" y="2361059"/>
            <a:ext cx="213692" cy="180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9290484" y="2542034"/>
            <a:ext cx="261900" cy="36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8030841" y="2708045"/>
            <a:ext cx="396044" cy="366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10416480" y="3174924"/>
            <a:ext cx="432048" cy="137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31" y="478768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90" y="480059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9768408" y="3581400"/>
            <a:ext cx="360040" cy="20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9948428" y="3933056"/>
            <a:ext cx="684076" cy="200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95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696"/>
            <a:ext cx="10515600" cy="548426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u="sng" dirty="0"/>
              <a:t>Find someone who…</a:t>
            </a:r>
          </a:p>
          <a:p>
            <a:r>
              <a:rPr lang="en-US" altLang="zh-CN" dirty="0"/>
              <a:t>1) Owns crystals</a:t>
            </a:r>
          </a:p>
          <a:p>
            <a:r>
              <a:rPr lang="en-US" altLang="zh-CN" dirty="0"/>
              <a:t>2) Wants to own a crystal collection (have many crystals).</a:t>
            </a:r>
          </a:p>
          <a:p>
            <a:r>
              <a:rPr lang="en-US" altLang="zh-CN" dirty="0"/>
              <a:t>3) Believes in crystal therapy. 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u="sng" dirty="0"/>
              <a:t>Define meanings: Look back to answer.</a:t>
            </a:r>
          </a:p>
          <a:p>
            <a:r>
              <a:rPr lang="en-US" altLang="zh-CN" dirty="0"/>
              <a:t>Crystal healer</a:t>
            </a:r>
          </a:p>
          <a:p>
            <a:r>
              <a:rPr lang="en-US" altLang="zh-CN" dirty="0"/>
              <a:t>Vibration frequency</a:t>
            </a:r>
          </a:p>
          <a:p>
            <a:r>
              <a:rPr lang="en-US" altLang="zh-CN" dirty="0"/>
              <a:t>Balance</a:t>
            </a:r>
          </a:p>
          <a:p>
            <a:r>
              <a:rPr lang="en-US" altLang="zh-CN" dirty="0"/>
              <a:t>Chakras</a:t>
            </a:r>
          </a:p>
          <a:p>
            <a:r>
              <a:rPr lang="en-US" altLang="zh-CN"/>
              <a:t>Paganism</a:t>
            </a:r>
            <a:endParaRPr lang="en-GB" altLang="zh-CN"/>
          </a:p>
          <a:p>
            <a:r>
              <a:rPr lang="en-GB" altLang="zh-CN"/>
              <a:t>connection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00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73B2-78DE-D140-9DA5-836F3A81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3200400" cy="625475"/>
          </a:xfrm>
        </p:spPr>
        <p:txBody>
          <a:bodyPr>
            <a:normAutofit fontScale="90000"/>
          </a:bodyPr>
          <a:lstStyle/>
          <a:p>
            <a:r>
              <a:rPr lang="en-GB" dirty="0"/>
              <a:t>Sound baths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975B42-1ADE-5040-9ED6-10A5BBEBC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690668"/>
            <a:ext cx="3621281" cy="2819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20CCAD-768C-ED48-B944-7B68FDDD7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479034"/>
            <a:ext cx="3581400" cy="2926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3191" y="93492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Can range from 10 to 40 bowls</a:t>
            </a:r>
            <a:r>
              <a:rPr lang="en-GB" altLang="zh-CN" sz="2000" dirty="0"/>
              <a:t> with different sound notes for chakras. </a:t>
            </a:r>
            <a:endParaRPr lang="en-US" altLang="zh-CN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Tibetan singing bowls.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 dirty="0"/>
              <a:t>C</a:t>
            </a:r>
            <a:r>
              <a:rPr lang="en-US" altLang="zh-CN" sz="2000" dirty="0" err="1"/>
              <a:t>alm</a:t>
            </a:r>
            <a:r>
              <a:rPr lang="en-US" altLang="zh-CN" sz="2000" dirty="0"/>
              <a:t> your breathing.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 dirty="0"/>
              <a:t>Drink lots of</a:t>
            </a:r>
            <a:r>
              <a:rPr lang="en-US" altLang="zh-CN" sz="2000" dirty="0"/>
              <a:t> water. Sound waves carry on water</a:t>
            </a:r>
            <a:r>
              <a:rPr lang="en-GB" altLang="zh-CN" sz="2000" dirty="0"/>
              <a:t>.</a:t>
            </a:r>
            <a:endParaRPr lang="en-US" altLang="zh-CN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Have a clear intention. (Love?</a:t>
            </a:r>
            <a:r>
              <a:rPr lang="en-GB" altLang="zh-CN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 dirty="0"/>
              <a:t>H</a:t>
            </a:r>
            <a:r>
              <a:rPr lang="en-US" altLang="zh-CN" sz="2000" dirty="0" err="1"/>
              <a:t>ealth</a:t>
            </a:r>
            <a:r>
              <a:rPr lang="en-US" altLang="zh-CN" sz="2000" dirty="0"/>
              <a:t> benefits of meditation: </a:t>
            </a:r>
            <a:r>
              <a:rPr lang="en-US" altLang="zh-CN" sz="2000" u="sng" dirty="0"/>
              <a:t>Undisputable. </a:t>
            </a:r>
            <a:r>
              <a:rPr lang="en-US" altLang="zh-CN" sz="2000" u="sng" dirty="0">
                <a:sym typeface="Wingdings" pitchFamily="2" charset="2"/>
              </a:rPr>
              <a:t></a:t>
            </a:r>
            <a:endParaRPr lang="en-US" altLang="zh-CN" sz="20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Researchers have found that sound waves affect the human nervous system and decrease blood pressure </a:t>
            </a:r>
            <a:r>
              <a:rPr lang="en-US" altLang="zh-CN" sz="2000" dirty="0">
                <a:hlinkClick r:id="rId4"/>
              </a:rPr>
              <a:t>more than traditional meditation</a:t>
            </a:r>
            <a:r>
              <a:rPr lang="en-US" altLang="zh-CN" sz="20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Reduce </a:t>
            </a:r>
            <a:r>
              <a:rPr lang="en-GB" altLang="zh-CN" sz="2000" dirty="0"/>
              <a:t>anxiety. E</a:t>
            </a:r>
            <a:r>
              <a:rPr lang="en-US" altLang="zh-CN" sz="2000" dirty="0" err="1"/>
              <a:t>nhance</a:t>
            </a:r>
            <a:r>
              <a:rPr lang="en-US" altLang="zh-CN" sz="2000" dirty="0"/>
              <a:t> moods.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9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90" y="1719463"/>
            <a:ext cx="2547529" cy="22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9" y="37799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981191" y="100580"/>
            <a:ext cx="453143" cy="304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52" name="Picture 8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16" y="440236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90" y="3917213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591944" y="405408"/>
            <a:ext cx="288032" cy="359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4511824" y="764704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5735960" y="1719463"/>
            <a:ext cx="576064" cy="19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8328248" y="2247928"/>
            <a:ext cx="288032" cy="316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6" y="373155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591944" y="2636912"/>
            <a:ext cx="293872" cy="18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7207762" y="2564904"/>
            <a:ext cx="328398" cy="260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9316465" y="2636912"/>
            <a:ext cx="37993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6096000" y="3212976"/>
            <a:ext cx="360040" cy="266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27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Switch pairs.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altLang="zh-CN" dirty="0"/>
              <a:t>What would you wear?</a:t>
            </a:r>
          </a:p>
          <a:p>
            <a:pPr marL="514350" indent="-514350">
              <a:buAutoNum type="arabicParenR"/>
            </a:pPr>
            <a:r>
              <a:rPr lang="en-US" altLang="zh-CN" dirty="0"/>
              <a:t>What would be your intention?</a:t>
            </a:r>
          </a:p>
          <a:p>
            <a:pPr marL="514350" indent="-514350">
              <a:buAutoNum type="arabicParenR"/>
            </a:pPr>
            <a:r>
              <a:rPr lang="en-US" altLang="zh-CN" dirty="0"/>
              <a:t>Sound baths are great for……………………………..</a:t>
            </a:r>
            <a:endParaRPr lang="en-GB" altLang="zh-CN" dirty="0"/>
          </a:p>
          <a:p>
            <a:pPr marL="514350" indent="-514350">
              <a:buAutoNum type="arabicParenR"/>
            </a:pPr>
            <a:endParaRPr lang="en-GB" altLang="zh-CN" dirty="0"/>
          </a:p>
          <a:p>
            <a:pPr marL="514350" indent="-514350">
              <a:buAutoNum type="arabicParenR"/>
            </a:pPr>
            <a:r>
              <a:rPr lang="en-GB" altLang="zh-CN" dirty="0"/>
              <a:t>You are a </a:t>
            </a:r>
            <a:r>
              <a:rPr lang="en-GB" altLang="zh-CN" u="sng" dirty="0"/>
              <a:t>sound bath </a:t>
            </a:r>
            <a:r>
              <a:rPr lang="en-GB" altLang="zh-CN" u="sng" dirty="0" err="1"/>
              <a:t>practioner</a:t>
            </a:r>
            <a:r>
              <a:rPr lang="en-GB" altLang="zh-CN" u="sng" dirty="0"/>
              <a:t>. </a:t>
            </a:r>
          </a:p>
          <a:p>
            <a:pPr marL="0" indent="0">
              <a:buNone/>
            </a:pPr>
            <a:r>
              <a:rPr lang="en-GB" altLang="zh-CN" dirty="0"/>
              <a:t>Give some advice to a new client. “ You should...”</a:t>
            </a:r>
            <a:endParaRPr lang="en-US" altLang="zh-CN" dirty="0"/>
          </a:p>
        </p:txBody>
      </p:sp>
      <p:sp>
        <p:nvSpPr>
          <p:cNvPr id="4" name="Oval 3"/>
          <p:cNvSpPr/>
          <p:nvPr/>
        </p:nvSpPr>
        <p:spPr>
          <a:xfrm>
            <a:off x="4151784" y="1916832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4799856" y="242088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6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57FE-D74A-F545-B150-6B33CF3E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 fontScale="90000"/>
          </a:bodyPr>
          <a:lstStyle/>
          <a:p>
            <a:r>
              <a:rPr lang="en-GB" dirty="0"/>
              <a:t>Floating water baths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53F450-F6C5-6241-959E-FACC63A5F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7" y="1482545"/>
            <a:ext cx="4276264" cy="4029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12256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altLang="zh-CN" sz="2400" dirty="0"/>
              <a:t>C</a:t>
            </a:r>
            <a:r>
              <a:rPr lang="en-US" altLang="zh-CN" sz="2400" dirty="0" err="1"/>
              <a:t>alm</a:t>
            </a:r>
            <a:r>
              <a:rPr lang="en-US" altLang="zh-CN" sz="2400" dirty="0"/>
              <a:t> the mind, body and spirit.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/>
              <a:t>Lying on your </a:t>
            </a:r>
            <a:r>
              <a:rPr lang="en-GB" altLang="zh-CN" sz="2400" dirty="0"/>
              <a:t>back; </a:t>
            </a:r>
            <a:r>
              <a:rPr lang="en-US" altLang="zh-CN" sz="2400" dirty="0"/>
              <a:t>warm water </a:t>
            </a:r>
            <a:r>
              <a:rPr lang="en-US" altLang="zh-CN" sz="2400" dirty="0">
                <a:solidFill>
                  <a:srgbClr val="FFC000"/>
                </a:solidFill>
              </a:rPr>
              <a:t>infused</a:t>
            </a:r>
            <a:r>
              <a:rPr lang="en-US" altLang="zh-CN" sz="2400" dirty="0"/>
              <a:t> with Epsom salt.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400" dirty="0">
                <a:solidFill>
                  <a:srgbClr val="FFC000"/>
                </a:solidFill>
              </a:rPr>
              <a:t>B</a:t>
            </a:r>
            <a:r>
              <a:rPr lang="en-US" altLang="zh-CN" sz="2400" dirty="0" err="1">
                <a:solidFill>
                  <a:srgbClr val="FFC000"/>
                </a:solidFill>
              </a:rPr>
              <a:t>uoyancy</a:t>
            </a:r>
            <a:r>
              <a:rPr lang="en-US" altLang="zh-CN" sz="2400" dirty="0"/>
              <a:t> of the body.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/>
              <a:t>Anti-gravity benefits: reduced pressure </a:t>
            </a:r>
            <a:r>
              <a:rPr lang="en-GB" altLang="zh-CN" sz="2400" dirty="0"/>
              <a:t>points.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400" dirty="0"/>
              <a:t>Increases</a:t>
            </a:r>
            <a:r>
              <a:rPr lang="en-US" altLang="zh-CN" sz="2400" dirty="0"/>
              <a:t>  </a:t>
            </a:r>
            <a:r>
              <a:rPr lang="en-US" altLang="zh-CN" sz="2400" dirty="0">
                <a:solidFill>
                  <a:schemeClr val="accent4"/>
                </a:solidFill>
              </a:rPr>
              <a:t>blood flow </a:t>
            </a:r>
            <a:r>
              <a:rPr lang="en-US" altLang="zh-CN" sz="2400" dirty="0"/>
              <a:t>for natural </a:t>
            </a:r>
            <a:r>
              <a:rPr lang="en-US" altLang="zh-CN" sz="2400" dirty="0">
                <a:solidFill>
                  <a:srgbClr val="FFC000"/>
                </a:solidFill>
              </a:rPr>
              <a:t>dopamine</a:t>
            </a:r>
            <a:r>
              <a:rPr lang="en-GB" altLang="zh-CN" sz="2400" dirty="0">
                <a:solidFill>
                  <a:srgbClr val="FFC000"/>
                </a:solidFill>
              </a:rPr>
              <a:t> (pleasure) </a:t>
            </a:r>
            <a:r>
              <a:rPr lang="en-GB" altLang="zh-CN" sz="2400" dirty="0">
                <a:solidFill>
                  <a:srgbClr val="FFC000"/>
                </a:solidFill>
                <a:sym typeface="Wingdings" pitchFamily="2" charset="2"/>
              </a:rPr>
              <a:t></a:t>
            </a:r>
            <a:r>
              <a:rPr lang="en-US" altLang="zh-CN" sz="2400" dirty="0"/>
              <a:t> and lowers </a:t>
            </a:r>
            <a:r>
              <a:rPr lang="en-US" altLang="zh-CN" sz="2400" dirty="0">
                <a:solidFill>
                  <a:srgbClr val="FFC000"/>
                </a:solidFill>
              </a:rPr>
              <a:t>cortisol</a:t>
            </a:r>
            <a:r>
              <a:rPr lang="en-GB" altLang="zh-CN" sz="2400" dirty="0">
                <a:solidFill>
                  <a:srgbClr val="FFC000"/>
                </a:solidFill>
              </a:rPr>
              <a:t> (stress).</a:t>
            </a:r>
            <a:r>
              <a:rPr lang="en-GB" altLang="zh-CN" sz="2400" dirty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en-US" altLang="zh-CN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400" dirty="0"/>
              <a:t>T</a:t>
            </a:r>
            <a:r>
              <a:rPr lang="en-US" altLang="zh-CN" sz="2400" dirty="0"/>
              <a:t>he </a:t>
            </a:r>
            <a:r>
              <a:rPr lang="en-US" altLang="zh-CN" sz="2400" dirty="0">
                <a:solidFill>
                  <a:srgbClr val="FFC000"/>
                </a:solidFill>
              </a:rPr>
              <a:t>sensation</a:t>
            </a:r>
            <a:r>
              <a:rPr lang="en-US" altLang="zh-CN" sz="2400" dirty="0"/>
              <a:t> of where the water and your body are one, leaving you </a:t>
            </a:r>
            <a:r>
              <a:rPr lang="en-US" altLang="zh-CN" sz="2400" dirty="0">
                <a:solidFill>
                  <a:srgbClr val="FFC000"/>
                </a:solidFill>
              </a:rPr>
              <a:t>euphoric</a:t>
            </a:r>
            <a:r>
              <a:rPr lang="en-US" altLang="zh-CN" sz="2400" dirty="0"/>
              <a:t>.</a:t>
            </a:r>
            <a:endParaRPr lang="en-US" altLang="zh-CN" sz="2400" dirty="0"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8904312" y="13407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7392144" y="2780928"/>
            <a:ext cx="504056" cy="337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8472264" y="2780928"/>
            <a:ext cx="576064" cy="337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7824192" y="3429000"/>
            <a:ext cx="21602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Word check: Guess the </a:t>
            </a:r>
            <a:r>
              <a:rPr lang="en-US" altLang="zh-CN" dirty="0">
                <a:solidFill>
                  <a:srgbClr val="FFC000"/>
                </a:solidFill>
              </a:rPr>
              <a:t>orange</a:t>
            </a:r>
            <a:r>
              <a:rPr lang="en-US" altLang="zh-CN" dirty="0"/>
              <a:t> words: </a:t>
            </a:r>
            <a:r>
              <a:rPr lang="en-GB" altLang="zh-CN" dirty="0"/>
              <a:t>anti gravity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C000"/>
                </a:solidFill>
              </a:rPr>
              <a:t>Buoyancy 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Dopamine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Cortisol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Infused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Euphoric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Blood flow</a:t>
            </a:r>
          </a:p>
          <a:p>
            <a:r>
              <a:rPr lang="en-US" altLang="zh-CN" dirty="0">
                <a:solidFill>
                  <a:srgbClr val="FFC000"/>
                </a:solidFill>
              </a:rPr>
              <a:t>Sensation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79" y="4741468"/>
            <a:ext cx="25202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24805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44" y="1394308"/>
            <a:ext cx="21907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94" y="3275850"/>
            <a:ext cx="21907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62879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47" y="5208297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86" y="164382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91544" y="19168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1847528" y="2438424"/>
            <a:ext cx="432048" cy="342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1775520" y="2780928"/>
            <a:ext cx="360040" cy="494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1559496" y="3482540"/>
            <a:ext cx="396044" cy="30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1199456" y="3933056"/>
            <a:ext cx="360040" cy="350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379476" y="4509120"/>
            <a:ext cx="468052" cy="232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2423592" y="4509120"/>
            <a:ext cx="360040" cy="232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1908684" y="4867301"/>
            <a:ext cx="59036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99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A9DE-D494-684C-81A9-DC7939A7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152400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Ayurvedic</a:t>
            </a:r>
            <a:r>
              <a:rPr lang="en-GB" dirty="0"/>
              <a:t> dry eye treatment 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4571FEB-A827-944B-8D8D-C9C33910D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93814"/>
            <a:ext cx="3057832" cy="238721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152656F-7CE6-7044-9127-BF05FA9E0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"/>
            <a:ext cx="3484306" cy="227024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615A8C1-9C2F-B949-A8DC-6D40C991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67" y="193791"/>
            <a:ext cx="2952750" cy="196215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AF9369E-88D5-554C-9662-B3F04FAD1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929" y="3524292"/>
            <a:ext cx="3381375" cy="338137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E8D8C9B-7F8A-BA4B-8E6C-A2343280F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744721"/>
            <a:ext cx="2143125" cy="2143125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32364D0-16E1-A944-A671-F66826FD2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039299"/>
            <a:ext cx="3048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276600"/>
            <a:ext cx="66847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The use of honey, </a:t>
            </a:r>
            <a:r>
              <a:rPr lang="en-US" altLang="zh-CN" sz="2000" dirty="0" err="1"/>
              <a:t>triphala</a:t>
            </a:r>
            <a:r>
              <a:rPr lang="en-US" altLang="zh-CN" sz="2000" dirty="0"/>
              <a:t> powder,  ghee butter,  castor oil or flaxseed oil may also benefit</a:t>
            </a:r>
            <a:r>
              <a:rPr lang="en-GB" altLang="zh-CN" sz="2000" dirty="0"/>
              <a:t> (natural products). </a:t>
            </a:r>
            <a:endParaRPr lang="en-US" altLang="zh-CN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 dirty="0"/>
              <a:t>Ayurveda historically</a:t>
            </a:r>
            <a:r>
              <a:rPr lang="en-US" altLang="zh-CN" sz="2000" dirty="0"/>
              <a:t> treat</a:t>
            </a:r>
            <a:r>
              <a:rPr lang="en-GB" altLang="zh-CN" sz="2000" dirty="0"/>
              <a:t>s</a:t>
            </a:r>
            <a:r>
              <a:rPr lang="en-US" altLang="zh-CN" sz="2000" dirty="0"/>
              <a:t> various eye problems: cataract, glaucoma, dry eye syndrome, and macular degeneration.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Strengthen</a:t>
            </a:r>
            <a:r>
              <a:rPr lang="en-GB" altLang="zh-CN" sz="2000" dirty="0"/>
              <a:t>s</a:t>
            </a:r>
            <a:r>
              <a:rPr lang="en-US" altLang="zh-CN" sz="2000" dirty="0"/>
              <a:t> and </a:t>
            </a:r>
            <a:r>
              <a:rPr lang="en-GB" altLang="zh-CN" sz="2000" dirty="0"/>
              <a:t>improves </a:t>
            </a:r>
            <a:r>
              <a:rPr lang="en-US" altLang="zh-CN" sz="2000" dirty="0"/>
              <a:t>eyesight.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No longer depend on eye- drops</a:t>
            </a:r>
            <a:r>
              <a:rPr lang="en-GB" altLang="zh-CN" sz="2000" dirty="0"/>
              <a:t>.</a:t>
            </a:r>
            <a:endParaRPr lang="en-US" altLang="zh-CN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Rejuvenates and nourishes the eyes to the core.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67" y="507115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17" y="510676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00" y="5490876"/>
            <a:ext cx="1881917" cy="13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39" y="545624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2" y="5696570"/>
            <a:ext cx="1927804" cy="12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791744" y="3276600"/>
            <a:ext cx="360040" cy="368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2128939" y="3356992"/>
            <a:ext cx="29465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5227158" y="3276600"/>
            <a:ext cx="220770" cy="368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559496" y="3645024"/>
            <a:ext cx="288032" cy="242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2276265" y="4005064"/>
            <a:ext cx="43535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5227158" y="4005064"/>
            <a:ext cx="43679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1343472" y="4581128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2423592" y="45811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2063552" y="4941168"/>
            <a:ext cx="360040" cy="165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1559496" y="5214979"/>
            <a:ext cx="360040" cy="241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2567608" y="5214979"/>
            <a:ext cx="504056" cy="241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9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dirty="0"/>
              <a:t>MINGLE: </a:t>
            </a:r>
            <a:r>
              <a:rPr lang="en-US" altLang="zh-CN" dirty="0"/>
              <a:t>If you had dry eyes, what would you do?</a:t>
            </a:r>
            <a:br>
              <a:rPr lang="en-GB" altLang="zh-CN" dirty="0"/>
            </a:br>
            <a:r>
              <a:rPr lang="en-GB" altLang="zh-CN" dirty="0"/>
              <a:t>If you had a serious condition would you trust </a:t>
            </a:r>
            <a:r>
              <a:rPr lang="en-GB" altLang="zh-CN" dirty="0">
                <a:solidFill>
                  <a:srgbClr val="FFC000"/>
                </a:solidFill>
              </a:rPr>
              <a:t>Ayurveda</a:t>
            </a:r>
            <a:r>
              <a:rPr lang="en-GB" altLang="zh-CN" dirty="0"/>
              <a:t>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/>
              <a:t>         </a:t>
            </a:r>
            <a:endParaRPr lang="zh-CN" altLang="en-US" dirty="0"/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492896"/>
            <a:ext cx="37444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916832"/>
            <a:ext cx="3240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91683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753036"/>
            <a:ext cx="25202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536537"/>
            <a:ext cx="3486894" cy="22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2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5399-C59D-A145-9723-EE6DE45C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Cryotherapy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823001-E3DE-A445-8331-5AACFDCE6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11011"/>
            <a:ext cx="3784959" cy="35005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ED6A8BF-512A-AA42-A70D-1A06A448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99" y="3539613"/>
            <a:ext cx="4518018" cy="301351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B0E2153-7754-644D-8B1F-545421F8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99" y="1101003"/>
            <a:ext cx="4482116" cy="2272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01003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b="1" dirty="0"/>
              <a:t>Cold </a:t>
            </a:r>
            <a:r>
              <a:rPr lang="en-US" altLang="zh-CN" sz="2000" b="1"/>
              <a:t>therapy</a:t>
            </a:r>
            <a:r>
              <a:rPr lang="en-US" altLang="zh-CN" sz="2000"/>
              <a:t>, </a:t>
            </a:r>
            <a:r>
              <a:rPr lang="en-US" altLang="zh-CN" sz="2000" dirty="0"/>
              <a:t>low temperature.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Treats a variety of tissue </a:t>
            </a:r>
            <a:r>
              <a:rPr lang="en-US" altLang="zh-CN" sz="2000" dirty="0">
                <a:hlinkClick r:id="rId5" action="ppaction://hlinkfile" tooltip="Lesion"/>
              </a:rPr>
              <a:t>lesions</a:t>
            </a:r>
            <a:r>
              <a:rPr lang="en-US" altLang="zh-CN" sz="2000" dirty="0"/>
              <a:t>.</a:t>
            </a:r>
            <a:r>
              <a:rPr lang="en-US" altLang="zh-CN" sz="2000" baseline="30000" dirty="0">
                <a:hlinkClick r:id="" action="ppaction://hlinkfile"/>
              </a:rPr>
              <a:t>[1]</a:t>
            </a:r>
            <a:r>
              <a:rPr lang="en-US" altLang="zh-CN" sz="20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>
                <a:hlinkClick r:id="rId6" action="ppaction://hlinkfile" tooltip="Cryosurgery"/>
              </a:rPr>
              <a:t>C</a:t>
            </a:r>
            <a:r>
              <a:rPr lang="en-US" altLang="zh-CN" sz="2000">
                <a:hlinkClick r:id="rId6" action="ppaction://hlinkfile" tooltip="Cryosurgery"/>
              </a:rPr>
              <a:t>ryosurgery</a:t>
            </a:r>
            <a:r>
              <a:rPr lang="en-US" altLang="zh-CN" sz="2000"/>
              <a:t>: </a:t>
            </a:r>
            <a:r>
              <a:rPr lang="en-GB" altLang="zh-CN" sz="2000"/>
              <a:t>Destroys </a:t>
            </a:r>
            <a:r>
              <a:rPr lang="en-US" altLang="zh-CN" sz="2000"/>
              <a:t>abnormal/ diseased tissue; treats skin conditions. </a:t>
            </a:r>
            <a:endParaRPr lang="en-US" altLang="zh-CN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Relieves muscle pain, sprains and swelling </a:t>
            </a:r>
            <a:r>
              <a:rPr lang="en-US" altLang="zh-CN" sz="2000"/>
              <a:t>after damage </a:t>
            </a:r>
            <a:r>
              <a:rPr lang="en-US" altLang="zh-CN" sz="2000" dirty="0"/>
              <a:t>or surgery.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Can apply ice packs or have </a:t>
            </a:r>
            <a:r>
              <a:rPr lang="en-US" altLang="zh-CN" sz="2000" dirty="0">
                <a:hlinkClick r:id="rId7" action="ppaction://hlinkfile" tooltip="Ice bath"/>
              </a:rPr>
              <a:t>ice </a:t>
            </a:r>
            <a:r>
              <a:rPr lang="en-US" altLang="zh-CN" sz="2000">
                <a:hlinkClick r:id="rId7" action="ppaction://hlinkfile" tooltip="Ice bath"/>
              </a:rPr>
              <a:t>baths</a:t>
            </a:r>
            <a:r>
              <a:rPr lang="en-US" altLang="zh-CN" sz="2000"/>
              <a:t> and </a:t>
            </a:r>
            <a:r>
              <a:rPr lang="en-US" altLang="zh-CN" sz="2000" dirty="0"/>
              <a:t>cold chambers.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Is widely used, but little scientific evidence/ studies</a:t>
            </a:r>
            <a:r>
              <a:rPr lang="en-US" altLang="zh-CN" sz="2000"/>
              <a:t>. </a:t>
            </a:r>
            <a:endParaRPr lang="en-GB" altLang="zh-CN" sz="200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/>
              <a:t>We </a:t>
            </a:r>
            <a:r>
              <a:rPr lang="en-US" altLang="zh-CN" sz="2000" dirty="0"/>
              <a:t>don’t know the long term side effects.</a:t>
            </a:r>
          </a:p>
        </p:txBody>
      </p:sp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50502" y="387253"/>
            <a:ext cx="14401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1847528" y="1101003"/>
            <a:ext cx="402974" cy="383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2639616" y="1101003"/>
            <a:ext cx="330966" cy="383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04637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200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431704" y="2708920"/>
            <a:ext cx="444971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3431704" y="1772816"/>
            <a:ext cx="222485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2639616" y="3373694"/>
            <a:ext cx="236934" cy="165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1199456" y="3539613"/>
            <a:ext cx="288032" cy="321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1343472" y="4293096"/>
            <a:ext cx="437703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3215680" y="45091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3876675" y="4617132"/>
            <a:ext cx="131093" cy="25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4" name="Picture 6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3337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B377-F009-8043-86C8-DFC7969E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The “Wellness movement” Western culture.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0D57-85A9-A047-BA2D-178CAB546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914400"/>
            <a:ext cx="255814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edia.withtank.com/6525c1ab29/sigilsofcraf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3352800"/>
            <a:ext cx="3200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037115"/>
            <a:ext cx="2667001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thesmartlocal.com/images/easyblog_articles/4979/b2ap3_thumbnail_Spellbound-Witchcraft-Store-herbs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57" y="903514"/>
            <a:ext cx="35943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2002"/>
            <a:ext cx="2502354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61013" y="939800"/>
            <a:ext cx="3230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Witch-craft: Wicca</a:t>
            </a:r>
          </a:p>
          <a:p>
            <a:r>
              <a:rPr lang="en-US" sz="2800" dirty="0"/>
              <a:t>Green-witch</a:t>
            </a:r>
          </a:p>
          <a:p>
            <a:r>
              <a:rPr lang="en-US" sz="2800" dirty="0" err="1"/>
              <a:t>Magick</a:t>
            </a:r>
            <a:endParaRPr lang="en-US" sz="2800" dirty="0"/>
          </a:p>
          <a:p>
            <a:r>
              <a:rPr lang="en-US" sz="2800" dirty="0"/>
              <a:t>The Occult </a:t>
            </a:r>
          </a:p>
          <a:p>
            <a:r>
              <a:rPr lang="en-US" sz="2800" dirty="0"/>
              <a:t>Paganism </a:t>
            </a: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36" y="523874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18" y="3107458"/>
            <a:ext cx="2550482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8" y="5238749"/>
            <a:ext cx="2592161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85489"/>
            <a:ext cx="2190750" cy="24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85604"/>
            <a:ext cx="237551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0C3757-6DD3-4BA0-8BA9-5E70BCDFEC14}"/>
              </a:ext>
            </a:extLst>
          </p:cNvPr>
          <p:cNvSpPr/>
          <p:nvPr/>
        </p:nvSpPr>
        <p:spPr>
          <a:xfrm>
            <a:off x="10200456" y="1052736"/>
            <a:ext cx="288032" cy="32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4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/>
              <a:t>When have you used cold therapy?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Is DIY better? </a:t>
            </a:r>
            <a:r>
              <a:rPr lang="en-GB" altLang="zh-CN" dirty="0"/>
              <a:t>Debate. Professional vs. DIY. </a:t>
            </a:r>
          </a:p>
          <a:p>
            <a:r>
              <a:rPr lang="en-GB" altLang="zh-CN" dirty="0"/>
              <a:t>Match </a:t>
            </a:r>
            <a:r>
              <a:rPr lang="en-GB" altLang="zh-CN" dirty="0" err="1"/>
              <a:t>pics</a:t>
            </a:r>
            <a:r>
              <a:rPr lang="en-GB" altLang="zh-CN" dirty="0"/>
              <a:t>: skin lesion, sprains, swelling, puffiness.</a:t>
            </a:r>
            <a:endParaRPr lang="zh-CN" altLang="en-US" dirty="0"/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06896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08843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09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40CE-1870-B14D-A7EF-363F1F4B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dirty="0"/>
              <a:t>Reiki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04DC7C-607E-1F48-B802-C79BE8C6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533400"/>
            <a:ext cx="4250213" cy="28476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09B24AA-C6C9-0E44-9AFD-8DBCDBD7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54" y="76200"/>
            <a:ext cx="2412744" cy="204710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E809057-F046-E44D-B310-53A75538F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81" y="365125"/>
            <a:ext cx="4958080" cy="541866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7E7D61B-1621-584D-8A62-8ACD110A7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98" y="5031097"/>
            <a:ext cx="5403646" cy="172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641" y="3118847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b="1" dirty="0"/>
              <a:t>Reiki</a:t>
            </a:r>
            <a:r>
              <a:rPr lang="en-US" altLang="zh-CN" sz="1600" dirty="0"/>
              <a:t> (</a:t>
            </a:r>
            <a:r>
              <a:rPr lang="ja-JP" altLang="en-US" sz="1600" dirty="0"/>
              <a:t>霊気</a:t>
            </a:r>
            <a:r>
              <a:rPr lang="en-US" altLang="zh-CN" sz="1600" dirty="0"/>
              <a:t>, </a:t>
            </a:r>
            <a:r>
              <a:rPr lang="en-US" altLang="zh-CN" sz="1600" dirty="0">
                <a:hlinkClick r:id="rId6" action="ppaction://hlinkfile" tooltip="Help:IPA/English"/>
              </a:rPr>
              <a:t>/ˈ</a:t>
            </a:r>
            <a:r>
              <a:rPr lang="en-US" altLang="zh-CN" sz="1600" dirty="0" err="1">
                <a:hlinkClick r:id="rId6" action="ppaction://hlinkfile" tooltip="Help:IPA/English"/>
              </a:rPr>
              <a:t>reɪki</a:t>
            </a:r>
            <a:r>
              <a:rPr lang="en-US" altLang="zh-CN" sz="1600" dirty="0">
                <a:hlinkClick r:id="rId6" action="ppaction://hlinkfile" tooltip="Help:IPA/English"/>
              </a:rPr>
              <a:t>ː</a:t>
            </a:r>
            <a:r>
              <a:rPr lang="en-US" altLang="zh-CN" sz="1600">
                <a:hlinkClick r:id="rId6" action="ppaction://hlinkfile" tooltip="Help:IPA/English"/>
              </a:rPr>
              <a:t>/</a:t>
            </a:r>
            <a:r>
              <a:rPr lang="en-US" altLang="zh-CN" sz="1600"/>
              <a:t>) </a:t>
            </a:r>
            <a:r>
              <a:rPr lang="en-GB" altLang="zh-CN" sz="1600"/>
              <a:t>A</a:t>
            </a:r>
            <a:r>
              <a:rPr lang="en-US" altLang="zh-CN" sz="1600">
                <a:hlinkClick r:id="rId7" action="ppaction://hlinkfile" tooltip="Alternative medicine"/>
              </a:rPr>
              <a:t>lternative</a:t>
            </a:r>
            <a:r>
              <a:rPr lang="en-GB" altLang="zh-CN" sz="1600">
                <a:hlinkClick r:id="rId7" action="ppaction://hlinkfile" tooltip="Alternative medicine"/>
              </a:rPr>
              <a:t>/ holistic</a:t>
            </a:r>
            <a:r>
              <a:rPr lang="en-US" altLang="zh-CN" sz="1600">
                <a:hlinkClick r:id="rId7" action="ppaction://hlinkfile" tooltip="Alternative medicine"/>
              </a:rPr>
              <a:t> </a:t>
            </a:r>
            <a:r>
              <a:rPr lang="en-US" altLang="zh-CN" sz="1600" dirty="0">
                <a:hlinkClick r:id="rId7" action="ppaction://hlinkfile" tooltip="Alternative medicine"/>
              </a:rPr>
              <a:t>medicine</a:t>
            </a:r>
            <a:r>
              <a:rPr lang="en-US" altLang="zh-CN" sz="1600" dirty="0"/>
              <a:t> called </a:t>
            </a:r>
            <a:r>
              <a:rPr lang="en-US" altLang="zh-CN" sz="1600" dirty="0">
                <a:hlinkClick r:id="rId8" action="ppaction://hlinkfile" tooltip="Energy medicine"/>
              </a:rPr>
              <a:t>energy healing</a:t>
            </a:r>
            <a:r>
              <a:rPr lang="en-US" altLang="zh-CN" sz="1600"/>
              <a:t>. </a:t>
            </a:r>
            <a:r>
              <a:rPr lang="en-GB" altLang="zh-CN" sz="1600"/>
              <a:t>A pseudoscience.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/>
              <a:t> </a:t>
            </a:r>
            <a:r>
              <a:rPr lang="en-GB" altLang="zh-CN" sz="1600" i="1"/>
              <a:t>p</a:t>
            </a:r>
            <a:r>
              <a:rPr lang="en-US" altLang="zh-CN" sz="1600" i="1"/>
              <a:t>alm</a:t>
            </a:r>
            <a:r>
              <a:rPr lang="en-GB" altLang="zh-CN" sz="1600" i="1"/>
              <a:t>healing;</a:t>
            </a:r>
            <a:r>
              <a:rPr lang="en-US" altLang="zh-CN" sz="1600"/>
              <a:t> </a:t>
            </a:r>
            <a:r>
              <a:rPr lang="en-US" altLang="zh-CN" sz="1600" dirty="0"/>
              <a:t>a </a:t>
            </a:r>
            <a:r>
              <a:rPr lang="en-US" altLang="zh-CN" sz="1600" dirty="0">
                <a:hlinkClick r:id="rId9" action="ppaction://hlinkfile" tooltip="Energy (esotericism)"/>
              </a:rPr>
              <a:t>“cosmic energy</a:t>
            </a:r>
            <a:r>
              <a:rPr lang="en-US" altLang="zh-CN" sz="1600"/>
              <a:t>" is given for </a:t>
            </a:r>
            <a:r>
              <a:rPr lang="en-US" altLang="zh-CN" sz="1600" dirty="0"/>
              <a:t>emotional or physical healing</a:t>
            </a:r>
            <a:r>
              <a:rPr lang="en-US" altLang="zh-CN" sz="1600"/>
              <a:t>. </a:t>
            </a:r>
            <a:endParaRPr lang="en-GB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/>
              <a:t>Effective for depression, anxiety.</a:t>
            </a:r>
            <a:endParaRPr lang="en-US" altLang="zh-CN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/>
              <a:t> </a:t>
            </a:r>
            <a:r>
              <a:rPr lang="en-US" altLang="zh-CN" sz="1600" dirty="0"/>
              <a:t>It is based </a:t>
            </a:r>
            <a:r>
              <a:rPr lang="en-US" altLang="zh-CN" sz="1600"/>
              <a:t>on </a:t>
            </a:r>
            <a:r>
              <a:rPr lang="en-US" altLang="zh-CN" sz="1600" i="1">
                <a:hlinkClick r:id="rId10" action="ppaction://hlinkfile" tooltip="Qi"/>
              </a:rPr>
              <a:t>qi</a:t>
            </a:r>
            <a:r>
              <a:rPr lang="en-US" altLang="zh-CN" sz="1600"/>
              <a:t> ("chi"), </a:t>
            </a:r>
            <a:r>
              <a:rPr lang="en-GB" altLang="zh-CN" sz="1600"/>
              <a:t>a Universal life force.</a:t>
            </a:r>
            <a:endParaRPr lang="en-US" altLang="zh-CN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/>
              <a:t>Clinical research has not shown it to be effective as a treatment for any medical condition.</a:t>
            </a:r>
            <a:r>
              <a:rPr lang="en-US" altLang="zh-CN" sz="1600" baseline="30000" dirty="0">
                <a:hlinkClick r:id="" action="ppaction://hlinkfile"/>
              </a:rPr>
              <a:t>[2</a:t>
            </a:r>
            <a:r>
              <a:rPr lang="en-US" altLang="zh-CN" sz="1600" baseline="30000">
                <a:hlinkClick r:id="" action="ppaction://hlinkfile"/>
              </a:rPr>
              <a:t>]</a:t>
            </a:r>
            <a:r>
              <a:rPr lang="en-US" altLang="zh-CN" sz="1600"/>
              <a:t> </a:t>
            </a:r>
            <a:endParaRPr lang="en-US" altLang="zh-CN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/>
              <a:t>The </a:t>
            </a:r>
            <a:r>
              <a:rPr lang="en-US" altLang="zh-CN" sz="1600" dirty="0">
                <a:hlinkClick r:id="rId11" action="ppaction://hlinkfile" tooltip="American Cancer Society"/>
              </a:rPr>
              <a:t>American Cancer Society</a:t>
            </a:r>
            <a:r>
              <a:rPr lang="en-US" altLang="zh-CN" sz="1600" dirty="0"/>
              <a:t>/ Cancer Research UK stated that </a:t>
            </a:r>
            <a:r>
              <a:rPr lang="en-US" altLang="zh-CN" sz="1600" dirty="0" err="1"/>
              <a:t>reiki</a:t>
            </a:r>
            <a:r>
              <a:rPr lang="en-US" altLang="zh-CN" sz="1600" dirty="0"/>
              <a:t> should not replace conventional cancer treatment.</a:t>
            </a:r>
            <a:r>
              <a:rPr lang="en-US" altLang="zh-CN" sz="1600" baseline="30000" dirty="0"/>
              <a:t> </a:t>
            </a:r>
            <a:endParaRPr lang="en-US" altLang="zh-CN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dirty="0"/>
              <a:t>Developed in Japan in 1922 by </a:t>
            </a:r>
            <a:r>
              <a:rPr lang="en-US" altLang="zh-CN" sz="1600" dirty="0" err="1">
                <a:hlinkClick r:id="rId12" action="ppaction://hlinkfile" tooltip="Mikao Usui"/>
              </a:rPr>
              <a:t>Mikao</a:t>
            </a:r>
            <a:r>
              <a:rPr lang="en-US" altLang="zh-CN" sz="1600" dirty="0">
                <a:hlinkClick r:id="rId12" action="ppaction://hlinkfile" tooltip="Mikao Usui"/>
              </a:rPr>
              <a:t> </a:t>
            </a:r>
            <a:r>
              <a:rPr lang="en-US" altLang="zh-CN" sz="1600" dirty="0" err="1">
                <a:hlinkClick r:id="rId12" action="ppaction://hlinkfile" tooltip="Mikao Usui"/>
              </a:rPr>
              <a:t>Usui</a:t>
            </a:r>
            <a:r>
              <a:rPr lang="en-US" altLang="zh-CN" sz="1600" dirty="0"/>
              <a:t> it has been </a:t>
            </a:r>
            <a:r>
              <a:rPr lang="en-US" altLang="zh-CN" sz="1600"/>
              <a:t>adapted into</a:t>
            </a:r>
            <a:r>
              <a:rPr lang="en-GB" altLang="zh-CN" sz="1600"/>
              <a:t> global</a:t>
            </a:r>
            <a:r>
              <a:rPr lang="en-US" altLang="zh-CN" sz="1600"/>
              <a:t> cultural traditio</a:t>
            </a:r>
            <a:r>
              <a:rPr lang="en-GB" altLang="zh-CN" sz="1600"/>
              <a:t>ns</a:t>
            </a:r>
            <a:r>
              <a:rPr lang="en-US" altLang="zh-CN" sz="1600"/>
              <a:t>. </a:t>
            </a:r>
            <a:endParaRPr lang="en-US" altLang="zh-CN" sz="1600" dirty="0"/>
          </a:p>
        </p:txBody>
      </p:sp>
      <p:sp>
        <p:nvSpPr>
          <p:cNvPr id="5" name="Oval 4"/>
          <p:cNvSpPr/>
          <p:nvPr/>
        </p:nvSpPr>
        <p:spPr>
          <a:xfrm>
            <a:off x="3863752" y="32129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3359696" y="3645024"/>
            <a:ext cx="21602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5663952" y="3645024"/>
            <a:ext cx="14401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1919536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3359696" y="422108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4288554" y="4149080"/>
            <a:ext cx="15126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4288554" y="4437112"/>
            <a:ext cx="151262" cy="205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07" y="5466105"/>
            <a:ext cx="1883151" cy="13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5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ACD1-0D27-A342-A087-4F102574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some situations where Reiki can help people.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121A-F7AF-A846-A247-B9BBBF89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E.g</a:t>
            </a:r>
            <a:r>
              <a:rPr lang="en-GB" dirty="0"/>
              <a:t>, Divorce, depression, low self- esteem. </a:t>
            </a:r>
            <a:endParaRPr lang="en-US" dirty="0"/>
          </a:p>
        </p:txBody>
      </p:sp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36912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64817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63691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65201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0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CF58-644D-8E42-97A0-25F1D2F3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45632" cy="687611"/>
          </a:xfrm>
        </p:spPr>
        <p:txBody>
          <a:bodyPr>
            <a:normAutofit fontScale="90000"/>
          </a:bodyPr>
          <a:lstStyle/>
          <a:p>
            <a:r>
              <a:rPr lang="en-GB" dirty="0"/>
              <a:t>Smash studio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9127EB-997F-EC45-9A07-7F11AAB1B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1536644"/>
            <a:ext cx="3718487" cy="2474150"/>
          </a:xfrm>
          <a:prstGeom prst="rect">
            <a:avLst/>
          </a:prstGeom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43872" y="332656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u="sng" dirty="0"/>
              <a:t>Letting off </a:t>
            </a:r>
            <a:r>
              <a:rPr lang="en-US" altLang="zh-CN" sz="2000" u="sng"/>
              <a:t>some steam</a:t>
            </a:r>
            <a:r>
              <a:rPr lang="en-GB" altLang="zh-CN" sz="2000" u="sng"/>
              <a:t>.</a:t>
            </a:r>
            <a:endParaRPr lang="en-US" altLang="zh-CN" sz="2000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/>
              <a:t>Born in the USA in the</a:t>
            </a:r>
            <a:r>
              <a:rPr lang="en-US" altLang="zh-CN" sz="2000"/>
              <a:t> </a:t>
            </a:r>
            <a:r>
              <a:rPr lang="en-US" altLang="zh-CN" sz="2000" dirty="0"/>
              <a:t>recession of 2008.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The earth is full of people with stressful careers.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“Traffic, job, your boss; everybody gets angry. I just saw it as a way to release that”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Slogan: “Relaxation after devastation”.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Pay more money to smash larger objects/ items/ rooms.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It’s inappropriate (not allowed) to express anger in public.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Many people think there’s never a good time to express anger and it’s never healthy but anger helps us in certain situations.”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zh-CN" sz="2000"/>
              <a:t>Effective? </a:t>
            </a:r>
            <a:r>
              <a:rPr lang="en-US" altLang="zh-CN" sz="2000"/>
              <a:t>Good </a:t>
            </a:r>
            <a:r>
              <a:rPr lang="en-US" altLang="zh-CN" sz="2000" dirty="0"/>
              <a:t>for a short-term thrill.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/>
              <a:t>Not genuinely useful form of anger management because it does not solve underlying issues.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dirty="0"/>
          </a:p>
        </p:txBody>
      </p:sp>
      <p:sp>
        <p:nvSpPr>
          <p:cNvPr id="5" name="Oval 4"/>
          <p:cNvSpPr/>
          <p:nvPr/>
        </p:nvSpPr>
        <p:spPr>
          <a:xfrm>
            <a:off x="8112224" y="6926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8904312" y="980728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7464152" y="16288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8472264" y="1844824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566395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7104112" y="407707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8904312" y="436510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527180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9552384" y="465313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8616280" y="4941168"/>
            <a:ext cx="288032" cy="330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359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7069-5DDE-C343-B5A2-573D86D5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B0EC-C444-CF4B-9E91-0C85680F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When there is less money in an economy this is a........................</a:t>
            </a:r>
          </a:p>
          <a:p>
            <a:r>
              <a:rPr lang="en-GB"/>
              <a:t>When we do things in public to make others uncomfortable, this is...................... behaviour. </a:t>
            </a:r>
          </a:p>
          <a:p>
            <a:r>
              <a:rPr lang="en-GB"/>
              <a:t>When we are too busy this can feel very........................</a:t>
            </a:r>
          </a:p>
          <a:p>
            <a:r>
              <a:rPr lang="en-GB"/>
              <a:t>The real reason that I have anger is the ....................... Issue</a:t>
            </a:r>
          </a:p>
          <a:p>
            <a:r>
              <a:rPr lang="en-GB"/>
              <a:t>When i feel temporarily better, this is a ...........................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Vote: Open in KM?</a:t>
            </a:r>
          </a:p>
          <a:p>
            <a:endParaRPr lang="en-GB"/>
          </a:p>
          <a:p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2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E97D-75C8-BC42-B644-53BE9AFD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Mental health therapy/ counselling/ a shrink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11A2BE-A60B-C14A-8A2A-A06F435D4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" y="2117929"/>
            <a:ext cx="3593015" cy="217538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2B42CA6-EED4-1A4D-93D0-8B6ECD70C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0" y="4720559"/>
            <a:ext cx="3331582" cy="222040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FD7E7D4-101D-0240-85F1-056D02562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01" y="1828184"/>
            <a:ext cx="6698225" cy="4458316"/>
          </a:xfrm>
          <a:prstGeom prst="rect">
            <a:avLst/>
          </a:prstGeom>
        </p:spPr>
      </p:pic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508518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3465933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182818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53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BB8A-88A9-5D47-96BE-8A560D38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stigma? Shame?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DB68-25F9-FA46-A93A-EB0BF6B13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US culture: Very open. Normal. </a:t>
            </a:r>
          </a:p>
          <a:p>
            <a:r>
              <a:rPr lang="en-GB"/>
              <a:t>UK. Mental health week. Free NHS treatments.</a:t>
            </a:r>
          </a:p>
          <a:p>
            <a:r>
              <a:rPr lang="en-GB"/>
              <a:t>Mind charity shops.</a:t>
            </a:r>
          </a:p>
          <a:p>
            <a:endParaRPr lang="en-GB"/>
          </a:p>
          <a:p>
            <a:r>
              <a:rPr lang="en-GB"/>
              <a:t>Write: How can we protect our mental health? Share ideas.</a:t>
            </a:r>
            <a:endParaRPr lang="en-US"/>
          </a:p>
        </p:txBody>
      </p:sp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581128"/>
            <a:ext cx="25922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581128"/>
            <a:ext cx="288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653136"/>
            <a:ext cx="2190750" cy="1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7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64807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Types of massage.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Sports massage</a:t>
            </a:r>
            <a:endParaRPr lang="en-GB" altLang="zh-CN" dirty="0"/>
          </a:p>
          <a:p>
            <a:r>
              <a:rPr lang="en-GB" altLang="zh-CN" dirty="0"/>
              <a:t>Blind massage.</a:t>
            </a:r>
            <a:endParaRPr lang="en-US" altLang="zh-CN" dirty="0"/>
          </a:p>
          <a:p>
            <a:r>
              <a:rPr lang="en-US" altLang="zh-CN" dirty="0"/>
              <a:t>Full body Swedish</a:t>
            </a:r>
          </a:p>
          <a:p>
            <a:r>
              <a:rPr lang="en-US" altLang="zh-CN" dirty="0"/>
              <a:t>Neck, back and shoulder</a:t>
            </a:r>
          </a:p>
          <a:p>
            <a:r>
              <a:rPr lang="en-US" altLang="zh-CN" dirty="0"/>
              <a:t>Indian head massage </a:t>
            </a:r>
          </a:p>
          <a:p>
            <a:r>
              <a:rPr lang="en-US" altLang="zh-CN" dirty="0"/>
              <a:t>Pregnancy</a:t>
            </a:r>
          </a:p>
          <a:p>
            <a:r>
              <a:rPr lang="en-US" altLang="zh-CN" dirty="0"/>
              <a:t>Body scrub/ exfoliation  </a:t>
            </a:r>
          </a:p>
          <a:p>
            <a:r>
              <a:rPr lang="en-US" altLang="zh-CN" dirty="0"/>
              <a:t>Hot stone</a:t>
            </a:r>
          </a:p>
          <a:p>
            <a:r>
              <a:rPr lang="en-US" altLang="zh-CN" dirty="0"/>
              <a:t>Aromatherapy </a:t>
            </a:r>
          </a:p>
          <a:p>
            <a:r>
              <a:rPr lang="en-US" altLang="zh-CN" dirty="0"/>
              <a:t>Thai-massage </a:t>
            </a:r>
          </a:p>
          <a:p>
            <a:r>
              <a:rPr lang="en-US" altLang="zh-CN" dirty="0"/>
              <a:t>Reflexology</a:t>
            </a:r>
            <a:endParaRPr lang="zh-CN" altLang="en-US" dirty="0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6632"/>
            <a:ext cx="30243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14096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71116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8" y="256490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76" y="443711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21" y="486916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575720" y="40770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1415480" y="3374529"/>
            <a:ext cx="432048" cy="342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1847528" y="450912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2" name="Picture 6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69382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90" y="508518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135560" y="4869160"/>
            <a:ext cx="504056" cy="377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1415480" y="5246737"/>
            <a:ext cx="216024" cy="270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847528" y="5678785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1415480" y="2313079"/>
            <a:ext cx="288032" cy="25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1271464" y="2636912"/>
            <a:ext cx="25202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6" name="Picture 10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2" y="263784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2AD2-0598-9F41-8B90-D7779063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Roleplay: At the spa.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7505-8CB2-6241-A9B3-409B20AB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Spa receptionist. </a:t>
            </a:r>
            <a:r>
              <a:rPr lang="en-GB" dirty="0">
                <a:solidFill>
                  <a:srgbClr val="0070C0"/>
                </a:solidFill>
              </a:rPr>
              <a:t>Customer.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Ask for:</a:t>
            </a:r>
          </a:p>
          <a:p>
            <a:r>
              <a:rPr lang="en-GB" u="sng" dirty="0"/>
              <a:t>Price</a:t>
            </a:r>
            <a:r>
              <a:rPr lang="en-GB" dirty="0"/>
              <a:t>, length of </a:t>
            </a:r>
            <a:r>
              <a:rPr lang="en-GB" u="sng" dirty="0"/>
              <a:t>time, products </a:t>
            </a:r>
            <a:r>
              <a:rPr lang="en-GB" dirty="0"/>
              <a:t>used, </a:t>
            </a:r>
            <a:r>
              <a:rPr lang="en-GB" u="sng" dirty="0"/>
              <a:t>music/ facilities.</a:t>
            </a:r>
          </a:p>
          <a:p>
            <a:r>
              <a:rPr lang="en-GB" dirty="0"/>
              <a:t>Ask for </a:t>
            </a:r>
            <a:r>
              <a:rPr lang="en-GB" u="sng" dirty="0"/>
              <a:t>discount/ change the time.</a:t>
            </a:r>
          </a:p>
          <a:p>
            <a:r>
              <a:rPr lang="en-GB" dirty="0"/>
              <a:t>Book appointment. </a:t>
            </a:r>
          </a:p>
          <a:p>
            <a:endParaRPr lang="en-GB" dirty="0"/>
          </a:p>
          <a:p>
            <a:r>
              <a:rPr lang="en-GB" dirty="0"/>
              <a:t>Do you agree a monthly massage is essential for health maintenance?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19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 the spa house. 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052736"/>
            <a:ext cx="10515600" cy="5472608"/>
          </a:xfrm>
        </p:spPr>
        <p:txBody>
          <a:bodyPr>
            <a:normAutofit fontScale="32500" lnSpcReduction="20000"/>
          </a:bodyPr>
          <a:lstStyle/>
          <a:p>
            <a:r>
              <a:rPr lang="en-US" altLang="zh-CN" sz="7200" dirty="0"/>
              <a:t>Sauna (herbal)</a:t>
            </a:r>
          </a:p>
          <a:p>
            <a:r>
              <a:rPr lang="en-US" altLang="zh-CN" sz="7200" dirty="0"/>
              <a:t>Jacuzzi </a:t>
            </a:r>
          </a:p>
          <a:p>
            <a:r>
              <a:rPr lang="en-US" altLang="zh-CN" sz="7200" dirty="0"/>
              <a:t>Cold water pool</a:t>
            </a:r>
          </a:p>
          <a:p>
            <a:r>
              <a:rPr lang="en-US" altLang="zh-CN" sz="7200" dirty="0"/>
              <a:t>Hot water pools</a:t>
            </a:r>
          </a:p>
          <a:p>
            <a:r>
              <a:rPr lang="en-US" altLang="zh-CN" sz="7200" dirty="0"/>
              <a:t>Herbal water pools</a:t>
            </a:r>
          </a:p>
          <a:p>
            <a:r>
              <a:rPr lang="en-US" altLang="zh-CN" sz="7200" dirty="0"/>
              <a:t>Charcoal steam rooms</a:t>
            </a:r>
          </a:p>
          <a:p>
            <a:r>
              <a:rPr lang="en-US" altLang="zh-CN" sz="7200" dirty="0"/>
              <a:t>Fire steaming rooms </a:t>
            </a:r>
          </a:p>
          <a:p>
            <a:r>
              <a:rPr lang="en-US" altLang="zh-CN" sz="7200" dirty="0"/>
              <a:t>Jade stone rooms </a:t>
            </a:r>
          </a:p>
          <a:p>
            <a:r>
              <a:rPr lang="en-US" altLang="zh-CN" sz="7200" dirty="0"/>
              <a:t>Hot herbal detox </a:t>
            </a:r>
          </a:p>
          <a:p>
            <a:r>
              <a:rPr lang="en-US" altLang="zh-CN" sz="7200" dirty="0"/>
              <a:t>Body scrub</a:t>
            </a:r>
          </a:p>
          <a:p>
            <a:r>
              <a:rPr lang="en-US" altLang="zh-CN" sz="7200" dirty="0"/>
              <a:t>Mud pack</a:t>
            </a:r>
          </a:p>
          <a:p>
            <a:r>
              <a:rPr lang="en-US" altLang="zh-CN" sz="7200" dirty="0"/>
              <a:t>Oxygen room</a:t>
            </a:r>
          </a:p>
          <a:p>
            <a:r>
              <a:rPr lang="en-US" altLang="zh-CN" sz="7200" dirty="0"/>
              <a:t>Hot stones room</a:t>
            </a:r>
          </a:p>
          <a:p>
            <a:endParaRPr lang="zh-CN" altLang="en-US" dirty="0"/>
          </a:p>
        </p:txBody>
      </p:sp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76470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620688"/>
            <a:ext cx="31268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56490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00" y="328498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62" y="330372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25412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70" y="505350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62" y="487320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87" y="94565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7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8" y="383357"/>
            <a:ext cx="2823567" cy="24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744"/>
            <a:ext cx="2448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10" y="260648"/>
            <a:ext cx="2854923" cy="23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181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65493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61" y="265493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8" y="435906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61" y="435906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1" y="5136976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51817"/>
            <a:ext cx="2520280" cy="2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0853" y="530027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What are they?</a:t>
            </a:r>
          </a:p>
          <a:p>
            <a:r>
              <a:rPr lang="en-US" altLang="zh-CN" sz="2400" dirty="0"/>
              <a:t>Which would you buy?</a:t>
            </a:r>
          </a:p>
          <a:p>
            <a:endParaRPr lang="zh-CN" altLang="en-US" sz="2400" dirty="0"/>
          </a:p>
        </p:txBody>
      </p:sp>
      <p:pic>
        <p:nvPicPr>
          <p:cNvPr id="4120" name="Picture 24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924944"/>
            <a:ext cx="2664296" cy="22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59997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5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8DE5-1574-D94B-B60D-5180FA85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Activity: Spa consultant and a potential client.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76E79-6BA3-3243-B51F-76B1276A8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Introduce client to the facilities.</a:t>
            </a:r>
          </a:p>
          <a:p>
            <a:r>
              <a:rPr lang="en-GB"/>
              <a:t>Guide them on a tour.</a:t>
            </a:r>
          </a:p>
          <a:p>
            <a:r>
              <a:rPr lang="en-GB"/>
              <a:t>Client must ask questions/ prices/ show interest. </a:t>
            </a:r>
          </a:p>
          <a:p>
            <a:r>
              <a:rPr lang="en-GB"/>
              <a:t>Will you book or not?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01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88FC-0730-A64E-9748-53FBF8D7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Match the therapy with the treatment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8F94FF-ADB6-E540-957A-7F2E0A660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52600"/>
            <a:ext cx="5157787" cy="4437063"/>
          </a:xfrm>
        </p:spPr>
        <p:txBody>
          <a:bodyPr>
            <a:normAutofit fontScale="92500"/>
          </a:bodyPr>
          <a:lstStyle/>
          <a:p>
            <a:r>
              <a:rPr lang="en-GB"/>
              <a:t>Off loading </a:t>
            </a:r>
            <a:r>
              <a:rPr lang="en-GB" dirty="0"/>
              <a:t>mental health problems and worries. </a:t>
            </a:r>
          </a:p>
          <a:p>
            <a:r>
              <a:rPr lang="en-GB" dirty="0"/>
              <a:t>Chakra (body energy) healing</a:t>
            </a:r>
          </a:p>
          <a:p>
            <a:r>
              <a:rPr lang="en-GB" dirty="0"/>
              <a:t>Relaxation with ambient sounds</a:t>
            </a:r>
          </a:p>
          <a:p>
            <a:r>
              <a:rPr lang="en-GB"/>
              <a:t>Body treatment </a:t>
            </a:r>
            <a:r>
              <a:rPr lang="en-GB" dirty="0"/>
              <a:t>with </a:t>
            </a:r>
            <a:r>
              <a:rPr lang="en-GB"/>
              <a:t>cold ice.</a:t>
            </a:r>
            <a:endParaRPr lang="en-GB" dirty="0"/>
          </a:p>
          <a:p>
            <a:r>
              <a:rPr lang="en-GB" dirty="0"/>
              <a:t>Ghee butter </a:t>
            </a:r>
            <a:r>
              <a:rPr lang="en-GB"/>
              <a:t>to moisten the eyes.</a:t>
            </a:r>
            <a:endParaRPr lang="en-GB" dirty="0"/>
          </a:p>
          <a:p>
            <a:r>
              <a:rPr lang="en-GB" dirty="0"/>
              <a:t>Floating in a pod for relaxation</a:t>
            </a:r>
          </a:p>
          <a:p>
            <a:r>
              <a:rPr lang="en-GB"/>
              <a:t>Balance cosmic </a:t>
            </a:r>
            <a:r>
              <a:rPr lang="en-GB" dirty="0"/>
              <a:t>energy in </a:t>
            </a:r>
            <a:r>
              <a:rPr lang="en-GB"/>
              <a:t>the body.</a:t>
            </a:r>
            <a:endParaRPr lang="en-GB" dirty="0"/>
          </a:p>
          <a:p>
            <a:r>
              <a:rPr lang="en-GB"/>
              <a:t>To release </a:t>
            </a:r>
            <a:r>
              <a:rPr lang="en-GB" dirty="0"/>
              <a:t>stress and anger.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FCC00F-39E3-0743-9D51-68C3013D0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Mental health counsellor/ therapist</a:t>
            </a:r>
          </a:p>
          <a:p>
            <a:r>
              <a:rPr lang="en-GB" dirty="0"/>
              <a:t>Reiki healing sessions</a:t>
            </a:r>
          </a:p>
          <a:p>
            <a:r>
              <a:rPr lang="en-GB" dirty="0"/>
              <a:t>Sound bath</a:t>
            </a:r>
          </a:p>
          <a:p>
            <a:r>
              <a:rPr lang="en-GB" dirty="0" err="1"/>
              <a:t>Cyrotherapy</a:t>
            </a:r>
            <a:r>
              <a:rPr lang="en-GB" dirty="0"/>
              <a:t> (ice therapy)</a:t>
            </a:r>
          </a:p>
          <a:p>
            <a:r>
              <a:rPr lang="en-GB" dirty="0" err="1"/>
              <a:t>Ayurvedic</a:t>
            </a:r>
            <a:r>
              <a:rPr lang="en-GB" dirty="0"/>
              <a:t> dry eye treatment</a:t>
            </a:r>
          </a:p>
          <a:p>
            <a:r>
              <a:rPr lang="en-GB" dirty="0"/>
              <a:t>Float pods/ centres</a:t>
            </a:r>
          </a:p>
          <a:p>
            <a:r>
              <a:rPr lang="en-GB" dirty="0"/>
              <a:t>Crystal gem healing.</a:t>
            </a:r>
          </a:p>
          <a:p>
            <a:r>
              <a:rPr lang="en-GB" dirty="0"/>
              <a:t>Smash studio/ therapy.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88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515600" cy="7200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Global spa houses (around the world) Guess the country…</a:t>
            </a:r>
            <a:endParaRPr lang="zh-CN" altLang="en-US" dirty="0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908"/>
            <a:ext cx="21602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0" y="2996952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484784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789717"/>
            <a:ext cx="30963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826635"/>
            <a:ext cx="3168352" cy="21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74" y="3933733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412776"/>
            <a:ext cx="24787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933056"/>
            <a:ext cx="2190750" cy="23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" y="5071932"/>
            <a:ext cx="2993504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354" y="-134467"/>
            <a:ext cx="2581366" cy="1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32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B3A9-B38A-0D48-8EA7-D84A1E3D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872"/>
            <a:ext cx="10515600" cy="3668572"/>
          </a:xfrm>
        </p:spPr>
        <p:txBody>
          <a:bodyPr>
            <a:normAutofit fontScale="90000"/>
          </a:bodyPr>
          <a:lstStyle/>
          <a:p>
            <a:r>
              <a:rPr lang="en-GB" dirty="0"/>
              <a:t>Turkey, Middle East, USA, Canada, UK, Austria, South America, Scandinavia, Japan.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</a:t>
            </a:r>
            <a:r>
              <a:rPr lang="en-GB" b="1" dirty="0"/>
              <a:t>adjectives</a:t>
            </a:r>
            <a:r>
              <a:rPr lang="en-GB" dirty="0"/>
              <a:t> can we use? </a:t>
            </a:r>
            <a:r>
              <a:rPr lang="en-GB" dirty="0">
                <a:solidFill>
                  <a:srgbClr val="00B050"/>
                </a:solidFill>
              </a:rPr>
              <a:t>Extravagant. Opulent. Indulgent. Costly. Exotic.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How are spa houses </a:t>
            </a:r>
            <a:r>
              <a:rPr lang="en-GB" u="sng" dirty="0"/>
              <a:t>different</a:t>
            </a:r>
            <a:r>
              <a:rPr lang="en-GB" dirty="0"/>
              <a:t> due to </a:t>
            </a:r>
            <a:r>
              <a:rPr lang="en-GB" u="sng" dirty="0"/>
              <a:t>culture</a:t>
            </a:r>
            <a:r>
              <a:rPr lang="en-GB" dirty="0"/>
              <a:t>?: </a:t>
            </a:r>
            <a:r>
              <a:rPr lang="en-GB" dirty="0">
                <a:solidFill>
                  <a:srgbClr val="00B050"/>
                </a:solidFill>
              </a:rPr>
              <a:t>Service. Decor. Treatments. Nudity.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67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A7BEA65-8529-1C4C-B648-577FFABEF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" y="319547"/>
            <a:ext cx="4657267" cy="211393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CF0D2C8-59F1-454F-8112-EFA578AF0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" y="2599403"/>
            <a:ext cx="3571874" cy="230443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62D800C-1B00-0D40-878A-7C8B01F58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" y="4603646"/>
            <a:ext cx="2714625" cy="203835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3BAC02F-936D-834F-AD92-4AE7F5A86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88" y="192190"/>
            <a:ext cx="3060432" cy="224129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5E9F31C-FE48-EC40-971C-042A89BAB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84" y="2482010"/>
            <a:ext cx="3772822" cy="212163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5F4A3546-A35C-C046-8963-B2D84A051B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35" y="4603646"/>
            <a:ext cx="3362569" cy="20953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0" y="19219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Match these problems with the </a:t>
            </a:r>
            <a:r>
              <a:rPr lang="en-US" altLang="zh-CN" sz="2400" u="sng" dirty="0" err="1"/>
              <a:t>pics</a:t>
            </a:r>
            <a:r>
              <a:rPr lang="en-US" altLang="zh-CN" sz="2400" u="sng" dirty="0"/>
              <a:t>: </a:t>
            </a:r>
          </a:p>
          <a:p>
            <a:r>
              <a:rPr lang="en-US" altLang="zh-CN" sz="2400" dirty="0"/>
              <a:t>Saggy/loose skin</a:t>
            </a:r>
          </a:p>
          <a:p>
            <a:r>
              <a:rPr lang="en-US" altLang="zh-CN" sz="2400" dirty="0"/>
              <a:t>A bitter divorce</a:t>
            </a:r>
          </a:p>
          <a:p>
            <a:r>
              <a:rPr lang="en-US" altLang="zh-CN" sz="2400" dirty="0"/>
              <a:t>Workaholic (high stress)</a:t>
            </a:r>
          </a:p>
          <a:p>
            <a:r>
              <a:rPr lang="en-US" altLang="zh-CN" sz="2400" dirty="0"/>
              <a:t>A fat, lazy slob</a:t>
            </a:r>
          </a:p>
          <a:p>
            <a:r>
              <a:rPr lang="en-US" altLang="zh-CN" sz="2400" dirty="0"/>
              <a:t>Depression</a:t>
            </a:r>
          </a:p>
          <a:p>
            <a:r>
              <a:rPr lang="en-US" altLang="zh-CN" sz="2400" dirty="0"/>
              <a:t>Hay fever/ allergies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0" y="3042084"/>
            <a:ext cx="3567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solidFill>
                  <a:srgbClr val="0070C0"/>
                </a:solidFill>
              </a:rPr>
              <a:t>Role-play activity: </a:t>
            </a:r>
            <a:r>
              <a:rPr lang="en-US" altLang="zh-CN" sz="2400" dirty="0"/>
              <a:t>In pairs (A &amp; B): Describe your problem and</a:t>
            </a:r>
            <a:r>
              <a:rPr lang="en-US" altLang="zh-CN" sz="2400" b="1" dirty="0"/>
              <a:t> ask for/ give advice </a:t>
            </a:r>
            <a:r>
              <a:rPr lang="en-US" altLang="zh-CN" sz="2400" dirty="0"/>
              <a:t>from a wellness therapist. </a:t>
            </a:r>
            <a:endParaRPr lang="zh-CN" altLang="en-US" sz="2400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32" y="4903838"/>
            <a:ext cx="2571750" cy="17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33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208D1-7EDB-F049-BF00-8DCA011707A6}"/>
              </a:ext>
            </a:extLst>
          </p:cNvPr>
          <p:cNvSpPr txBox="1"/>
          <p:nvPr/>
        </p:nvSpPr>
        <p:spPr>
          <a:xfrm>
            <a:off x="156702" y="580718"/>
            <a:ext cx="68552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My wife says Im a fat lazy slob. I have no energy. After work I just eat snacks and watch TV. What can I do? </a:t>
            </a:r>
          </a:p>
          <a:p>
            <a:pPr algn="l"/>
            <a:endParaRPr lang="en-GB"/>
          </a:p>
          <a:p>
            <a:pPr algn="l"/>
            <a:r>
              <a:rPr lang="en-GB"/>
              <a:t>Well, I really think you should take more exercise. Join a local gym class and get a PT to motivate you. You should also see the doctor because it sounds like you are depressed. I suggest you try alternative medicine such as Reiki. This helps to balance energy in your body so you can focus on positive changes. </a:t>
            </a:r>
          </a:p>
          <a:p>
            <a:pPr algn="l"/>
            <a:endParaRPr lang="en-GB"/>
          </a:p>
          <a:p>
            <a:pPr algn="l"/>
            <a:r>
              <a:rPr lang="en-GB"/>
              <a:t>My skin is loose and saggy now that I am 65 and I lost some weight. How can I get make it better?</a:t>
            </a:r>
          </a:p>
          <a:p>
            <a:pPr algn="l"/>
            <a:endParaRPr lang="en-GB"/>
          </a:p>
          <a:p>
            <a:pPr algn="l"/>
            <a:r>
              <a:rPr lang="en-GB"/>
              <a:t>Have you heard about.......? It can........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D9B0B9-6D8D-FA43-966A-C28F28599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1) Write down a list of treatments.</a:t>
            </a:r>
            <a:br>
              <a:rPr lang="en-GB"/>
            </a:br>
            <a:r>
              <a:rPr lang="en-GB"/>
              <a:t>2) Write a student’s name for Yes, No.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AEBDB3-BF4E-494E-A369-D7F4BD39F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460" y="3908322"/>
            <a:ext cx="9251540" cy="2630744"/>
          </a:xfrm>
        </p:spPr>
        <p:txBody>
          <a:bodyPr/>
          <a:lstStyle/>
          <a:p>
            <a:r>
              <a:rPr lang="en-GB"/>
              <a:t>Which treatment is the most/ least popular?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60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C564-E92C-D34B-8EEB-2F2C45F1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25" y="17570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Discuss: Which treatments can be helpful to your life? </a:t>
            </a:r>
            <a:br>
              <a:rPr lang="en-GB"/>
            </a:br>
            <a:r>
              <a:rPr lang="en-GB"/>
              <a:t>Which would you NEVER try? Why?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C77C-6423-024D-A48D-23550A81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01" y="746637"/>
            <a:ext cx="10515600" cy="589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Writing activity.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7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Budget-friendly wellness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84784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917369"/>
            <a:ext cx="2880320" cy="24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30" y="148478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4290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512798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38" y="155679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3" y="3176043"/>
            <a:ext cx="2190750" cy="226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60" y="1268760"/>
            <a:ext cx="2880320" cy="25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60" y="3825973"/>
            <a:ext cx="2190750" cy="21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710" y="3825973"/>
            <a:ext cx="2190750" cy="18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523874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3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C878-3D37-8D4E-95A9-093719B8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Visual revision. Match words to pictures.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041DC-6046-284B-81BA-49034F5D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Cymbals. Sound bowls. Spiritual healer. Wellness centre. Holistic products. Chakras. Floating. Wellness website. Wellness trends. Emotions. Body pain. Green juice/ </a:t>
            </a:r>
            <a:r>
              <a:rPr lang="en-GB" dirty="0" err="1"/>
              <a:t>smoothie</a:t>
            </a:r>
            <a:r>
              <a:rPr lang="en-GB" dirty="0"/>
              <a:t>. Food processor/ blender. Health supplements.</a:t>
            </a:r>
            <a:endParaRPr lang="en-US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052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" y="511356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3736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41811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070022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048000"/>
            <a:ext cx="2305050" cy="20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03736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79" y="304800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79" y="466725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216978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349431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89683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943" y="277583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63752" y="1896834"/>
            <a:ext cx="460598" cy="380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6023992" y="1896834"/>
            <a:ext cx="432048" cy="308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/>
          <p:nvPr/>
        </p:nvSpPr>
        <p:spPr>
          <a:xfrm>
            <a:off x="3076575" y="2276872"/>
            <a:ext cx="42713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171950" y="2276872"/>
            <a:ext cx="33987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9624392" y="2276872"/>
            <a:ext cx="269362" cy="429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1775520" y="2706459"/>
            <a:ext cx="478730" cy="2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5419725" y="2706459"/>
            <a:ext cx="316235" cy="218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/>
          <p:cNvSpPr/>
          <p:nvPr/>
        </p:nvSpPr>
        <p:spPr>
          <a:xfrm>
            <a:off x="1775520" y="3048000"/>
            <a:ext cx="720080" cy="236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0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Autofit/>
          </a:bodyPr>
          <a:lstStyle/>
          <a:p>
            <a:r>
              <a:rPr lang="en-US" altLang="zh-CN" sz="2800" u="sng" dirty="0"/>
              <a:t>Types of </a:t>
            </a:r>
            <a:r>
              <a:rPr lang="en-US" altLang="zh-CN" sz="2800" u="sng" dirty="0">
                <a:solidFill>
                  <a:srgbClr val="0070C0"/>
                </a:solidFill>
              </a:rPr>
              <a:t>exercise/ workouts</a:t>
            </a:r>
            <a:r>
              <a:rPr lang="en-US" altLang="zh-CN" sz="2800" u="sng" dirty="0"/>
              <a:t>. 1. Watch the teacher and guess. 2. Write translations. 3. Which have you tried?</a:t>
            </a:r>
            <a:endParaRPr lang="zh-CN" alt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9600" dirty="0"/>
              <a:t>HIIT (high intensity interval training)</a:t>
            </a:r>
          </a:p>
          <a:p>
            <a:pPr marL="0" indent="0">
              <a:buNone/>
            </a:pPr>
            <a:r>
              <a:rPr lang="en-US" altLang="zh-CN" sz="9600" dirty="0"/>
              <a:t>The treadmill</a:t>
            </a:r>
          </a:p>
          <a:p>
            <a:pPr marL="0" indent="0">
              <a:buNone/>
            </a:pPr>
            <a:r>
              <a:rPr lang="en-US" altLang="zh-CN" sz="9600" dirty="0"/>
              <a:t>Cardio/ fat burning</a:t>
            </a:r>
          </a:p>
          <a:p>
            <a:pPr marL="0" indent="0">
              <a:buNone/>
            </a:pPr>
            <a:r>
              <a:rPr lang="en-US" altLang="zh-CN" sz="9600" dirty="0"/>
              <a:t>Aerobics</a:t>
            </a:r>
          </a:p>
          <a:p>
            <a:pPr marL="0" indent="0">
              <a:buNone/>
            </a:pPr>
            <a:r>
              <a:rPr lang="en-US" altLang="zh-CN" sz="9600" dirty="0"/>
              <a:t>Pilates </a:t>
            </a:r>
          </a:p>
          <a:p>
            <a:pPr marL="0" indent="0">
              <a:buNone/>
            </a:pPr>
            <a:r>
              <a:rPr lang="en-US" altLang="zh-CN" sz="9600" dirty="0"/>
              <a:t>Hot yoga</a:t>
            </a:r>
          </a:p>
          <a:p>
            <a:pPr marL="0" indent="0">
              <a:buNone/>
            </a:pPr>
            <a:r>
              <a:rPr lang="en-US" altLang="zh-CN" sz="9600" dirty="0"/>
              <a:t>Legs, tums and bums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451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1300-2759-E44D-8CDA-CA636980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8200"/>
            <a:ext cx="10515600" cy="852488"/>
          </a:xfrm>
        </p:spPr>
        <p:txBody>
          <a:bodyPr>
            <a:normAutofit fontScale="90000"/>
          </a:bodyPr>
          <a:lstStyle/>
          <a:p>
            <a:r>
              <a:rPr lang="en-GB" dirty="0"/>
              <a:t>Debate: </a:t>
            </a:r>
            <a:r>
              <a:rPr lang="en-GB" dirty="0">
                <a:solidFill>
                  <a:srgbClr val="00B0F0"/>
                </a:solidFill>
              </a:rPr>
              <a:t>Wellness treatments are essential for optimal </a:t>
            </a:r>
            <a:r>
              <a:rPr lang="en-GB" dirty="0"/>
              <a:t>(excellent)</a:t>
            </a:r>
            <a:r>
              <a:rPr lang="en-GB" dirty="0">
                <a:solidFill>
                  <a:srgbClr val="00B0F0"/>
                </a:solidFill>
              </a:rPr>
              <a:t> health </a:t>
            </a:r>
            <a:r>
              <a:rPr lang="en-GB" dirty="0">
                <a:solidFill>
                  <a:srgbClr val="00B0F0"/>
                </a:solidFill>
                <a:sym typeface="Wingdings" pitchFamily="2" charset="2"/>
              </a:rPr>
              <a:t>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a waste of time and money </a:t>
            </a:r>
            <a:r>
              <a:rPr lang="en-GB" dirty="0">
                <a:solidFill>
                  <a:srgbClr val="00B050"/>
                </a:solidFill>
                <a:sym typeface="Wingdings" pitchFamily="2" charset="2"/>
              </a:rPr>
              <a:t> </a:t>
            </a:r>
            <a:br>
              <a:rPr lang="en-GB" dirty="0">
                <a:solidFill>
                  <a:srgbClr val="00B050"/>
                </a:solidFill>
                <a:sym typeface="Wingdings" pitchFamily="2" charset="2"/>
              </a:rPr>
            </a:br>
            <a:r>
              <a:rPr lang="en-GB" altLang="zh-CN" sz="3100" i="1" dirty="0"/>
              <a:t>Two teams sit opposite and debate. </a:t>
            </a:r>
            <a:br>
              <a:rPr lang="en-GB" altLang="zh-CN" i="1" dirty="0"/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15D1-8556-6141-BA23-BEF166A23A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Calming/ relaxing</a:t>
            </a:r>
          </a:p>
          <a:p>
            <a:pPr marL="0" indent="0">
              <a:buNone/>
            </a:pPr>
            <a:r>
              <a:rPr lang="en-US" dirty="0"/>
              <a:t>Relieve stress (stress relief)</a:t>
            </a:r>
          </a:p>
          <a:p>
            <a:pPr marL="0" indent="0">
              <a:buNone/>
            </a:pPr>
            <a:r>
              <a:rPr lang="en-US" dirty="0"/>
              <a:t>‘Me’ time </a:t>
            </a:r>
          </a:p>
          <a:p>
            <a:pPr marL="0" indent="0">
              <a:buNone/>
            </a:pPr>
            <a:r>
              <a:rPr lang="en-US" dirty="0"/>
              <a:t>Luxurious</a:t>
            </a:r>
          </a:p>
          <a:p>
            <a:pPr marL="0" indent="0">
              <a:buNone/>
            </a:pPr>
            <a:r>
              <a:rPr lang="en-US" dirty="0"/>
              <a:t>Self-care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Against 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/>
              <a:t>Life is too busy</a:t>
            </a:r>
          </a:p>
          <a:p>
            <a:r>
              <a:rPr lang="en-US" altLang="zh-CN" dirty="0"/>
              <a:t>Self- indulgent </a:t>
            </a:r>
          </a:p>
          <a:p>
            <a:r>
              <a:rPr lang="en-US" altLang="zh-CN" dirty="0"/>
              <a:t>Too expensive</a:t>
            </a:r>
            <a:endParaRPr lang="en-GB" altLang="zh-CN" dirty="0"/>
          </a:p>
          <a:p>
            <a:r>
              <a:rPr lang="en-GB" altLang="zh-CN" dirty="0"/>
              <a:t>Lack of scientific evidence</a:t>
            </a:r>
          </a:p>
          <a:p>
            <a:r>
              <a:rPr lang="en-GB" altLang="zh-CN" dirty="0"/>
              <a:t>Bunch of ‘hippies’</a:t>
            </a:r>
            <a:endParaRPr lang="en-US" altLang="zh-CN" dirty="0"/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509120"/>
            <a:ext cx="26948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68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6200"/>
            <a:ext cx="403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/>
              <a:t>Expressions for Agreeing and Disagreeing</a:t>
            </a:r>
            <a:endParaRPr lang="en-US" altLang="zh-CN" sz="2400" i="1" dirty="0"/>
          </a:p>
          <a:p>
            <a:r>
              <a:rPr lang="en-US" altLang="zh-CN" sz="2400" b="1" u="sng" dirty="0">
                <a:solidFill>
                  <a:srgbClr val="00B050"/>
                </a:solidFill>
              </a:rPr>
              <a:t>Stating an opinion</a:t>
            </a:r>
            <a:endParaRPr lang="en-US" altLang="zh-CN" sz="2400" u="sng" dirty="0">
              <a:solidFill>
                <a:srgbClr val="00B050"/>
              </a:solidFill>
            </a:endParaRPr>
          </a:p>
          <a:p>
            <a:pPr lvl="0"/>
            <a:r>
              <a:rPr lang="en-US" altLang="zh-CN" sz="2400" dirty="0"/>
              <a:t>The way I see it...</a:t>
            </a:r>
          </a:p>
          <a:p>
            <a:pPr lvl="0"/>
            <a:r>
              <a:rPr lang="en-US" altLang="zh-CN" sz="2400" dirty="0"/>
              <a:t>If you want my honest opinion....</a:t>
            </a:r>
          </a:p>
          <a:p>
            <a:pPr lvl="0"/>
            <a:r>
              <a:rPr lang="en-US" altLang="zh-CN" sz="2400" dirty="0"/>
              <a:t>As far as I'm concerned...</a:t>
            </a:r>
          </a:p>
          <a:p>
            <a:pPr lvl="0"/>
            <a:r>
              <a:rPr lang="en-US" altLang="zh-CN" sz="2400" dirty="0"/>
              <a:t>If you ask me...</a:t>
            </a:r>
          </a:p>
          <a:p>
            <a:r>
              <a:rPr lang="en-US" altLang="zh-CN" sz="2400" b="1" u="sng" dirty="0">
                <a:solidFill>
                  <a:srgbClr val="00B0F0"/>
                </a:solidFill>
              </a:rPr>
              <a:t>Asking for an opinion</a:t>
            </a:r>
            <a:endParaRPr lang="en-US" altLang="zh-CN" sz="2400" u="sng" dirty="0">
              <a:solidFill>
                <a:srgbClr val="00B0F0"/>
              </a:solidFill>
            </a:endParaRPr>
          </a:p>
          <a:p>
            <a:pPr lvl="0"/>
            <a:r>
              <a:rPr lang="en-US" altLang="zh-CN" sz="2400" dirty="0"/>
              <a:t>What are your thoughts on all of this?</a:t>
            </a:r>
          </a:p>
          <a:p>
            <a:pPr lvl="0"/>
            <a:r>
              <a:rPr lang="en-US" altLang="zh-CN" sz="2400" dirty="0"/>
              <a:t>How do you feel about that?</a:t>
            </a:r>
          </a:p>
          <a:p>
            <a:pPr lvl="0"/>
            <a:r>
              <a:rPr lang="en-US" altLang="zh-CN" sz="2400" dirty="0"/>
              <a:t>What do you think?</a:t>
            </a:r>
          </a:p>
          <a:p>
            <a:pPr lvl="0"/>
            <a:r>
              <a:rPr lang="en-US" altLang="zh-CN" sz="2400" dirty="0"/>
              <a:t>Do you agree?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0" y="381000"/>
            <a:ext cx="373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u="sng" dirty="0">
                <a:solidFill>
                  <a:srgbClr val="FFC000"/>
                </a:solidFill>
              </a:rPr>
              <a:t>Expressing agreement</a:t>
            </a:r>
            <a:r>
              <a:rPr lang="en-US" altLang="zh-CN" sz="2400" b="1" u="sng" dirty="0">
                <a:solidFill>
                  <a:srgbClr val="FFC000"/>
                </a:solidFill>
              </a:rPr>
              <a:t>. </a:t>
            </a:r>
            <a:endParaRPr lang="zh-CN" altLang="zh-CN" sz="2400" u="sng" dirty="0">
              <a:solidFill>
                <a:srgbClr val="FFC000"/>
              </a:solidFill>
            </a:endParaRPr>
          </a:p>
          <a:p>
            <a:pPr lvl="0"/>
            <a:r>
              <a:rPr lang="zh-CN" altLang="zh-CN" sz="2400" dirty="0"/>
              <a:t>I agree with you 100 percent.</a:t>
            </a:r>
          </a:p>
          <a:p>
            <a:pPr lvl="0"/>
            <a:r>
              <a:rPr lang="zh-CN" altLang="zh-CN" sz="2400" dirty="0"/>
              <a:t>I couldn't agree with you more.</a:t>
            </a:r>
          </a:p>
          <a:p>
            <a:pPr lvl="0"/>
            <a:r>
              <a:rPr lang="zh-CN" altLang="zh-CN" sz="2400" dirty="0"/>
              <a:t>That's so true.</a:t>
            </a:r>
          </a:p>
          <a:p>
            <a:pPr lvl="0"/>
            <a:r>
              <a:rPr lang="zh-CN" altLang="zh-CN" sz="2400" dirty="0"/>
              <a:t>You're absolutely right.</a:t>
            </a:r>
          </a:p>
          <a:p>
            <a:pPr lvl="0"/>
            <a:r>
              <a:rPr lang="zh-CN" altLang="zh-CN" sz="2400" dirty="0"/>
              <a:t>Absolutely.</a:t>
            </a:r>
          </a:p>
          <a:p>
            <a:pPr lvl="0"/>
            <a:r>
              <a:rPr lang="zh-CN" altLang="zh-CN" sz="2400" dirty="0"/>
              <a:t>Exactly.</a:t>
            </a:r>
          </a:p>
          <a:p>
            <a:pPr lvl="0"/>
            <a:r>
              <a:rPr lang="zh-CN" altLang="zh-CN" sz="2400" dirty="0"/>
              <a:t>No doubt about it.</a:t>
            </a:r>
          </a:p>
          <a:p>
            <a:pPr lvl="0"/>
            <a:r>
              <a:rPr lang="zh-CN" altLang="zh-CN" sz="2400" b="1" dirty="0"/>
              <a:t>(agree with negative statement)</a:t>
            </a:r>
            <a:r>
              <a:rPr lang="zh-CN" altLang="zh-CN" sz="2400" dirty="0"/>
              <a:t> Me neither.</a:t>
            </a:r>
          </a:p>
          <a:p>
            <a:pPr lvl="0"/>
            <a:r>
              <a:rPr lang="zh-CN" altLang="zh-CN" sz="2400" b="1" dirty="0"/>
              <a:t>(weak)</a:t>
            </a:r>
            <a:r>
              <a:rPr lang="zh-CN" altLang="zh-CN" sz="2400" dirty="0"/>
              <a:t> I suppose so./I guess so.</a:t>
            </a:r>
          </a:p>
          <a:p>
            <a:pPr lvl="0"/>
            <a:r>
              <a:rPr lang="zh-CN" altLang="zh-CN" sz="2400" dirty="0"/>
              <a:t>You have a point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514" y="3400579"/>
            <a:ext cx="4354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u="sng" dirty="0">
                <a:solidFill>
                  <a:srgbClr val="FF0000"/>
                </a:solidFill>
              </a:rPr>
              <a:t>Expressing disagreement</a:t>
            </a:r>
            <a:endParaRPr lang="zh-CN" altLang="zh-CN" sz="2000" u="sng" dirty="0">
              <a:solidFill>
                <a:srgbClr val="FF0000"/>
              </a:solidFill>
            </a:endParaRPr>
          </a:p>
          <a:p>
            <a:pPr lvl="0"/>
            <a:r>
              <a:rPr lang="zh-CN" altLang="zh-CN" sz="2000" dirty="0"/>
              <a:t>I don't think so.</a:t>
            </a:r>
          </a:p>
          <a:p>
            <a:pPr lvl="0"/>
            <a:r>
              <a:rPr lang="zh-CN" altLang="zh-CN" sz="2000" b="1" dirty="0"/>
              <a:t>(strong)</a:t>
            </a:r>
            <a:r>
              <a:rPr lang="zh-CN" altLang="zh-CN" sz="2000" dirty="0"/>
              <a:t> No way</a:t>
            </a:r>
            <a:r>
              <a:rPr lang="en-US" altLang="zh-CN" sz="2000" dirty="0"/>
              <a:t>!</a:t>
            </a:r>
            <a:endParaRPr lang="zh-CN" altLang="zh-CN" sz="2000" dirty="0"/>
          </a:p>
          <a:p>
            <a:pPr lvl="0"/>
            <a:r>
              <a:rPr lang="zh-CN" altLang="zh-CN" sz="2000" dirty="0"/>
              <a:t>I'm afraid I disagree.</a:t>
            </a:r>
          </a:p>
          <a:p>
            <a:pPr lvl="0"/>
            <a:r>
              <a:rPr lang="zh-CN" altLang="zh-CN" sz="2000" b="1" dirty="0"/>
              <a:t>(strong)</a:t>
            </a:r>
            <a:r>
              <a:rPr lang="zh-CN" altLang="zh-CN" sz="2000" dirty="0"/>
              <a:t> I totally disagree.</a:t>
            </a:r>
          </a:p>
          <a:p>
            <a:pPr lvl="0"/>
            <a:r>
              <a:rPr lang="zh-CN" altLang="zh-CN" sz="2000" dirty="0"/>
              <a:t>I beg to differ.</a:t>
            </a:r>
          </a:p>
          <a:p>
            <a:pPr lvl="0"/>
            <a:r>
              <a:rPr lang="zh-CN" altLang="zh-CN" sz="2000" b="1" dirty="0"/>
              <a:t>(strong)</a:t>
            </a:r>
            <a:r>
              <a:rPr lang="zh-CN" altLang="zh-CN" sz="2000" dirty="0"/>
              <a:t> I'd say the exact opposite.</a:t>
            </a:r>
          </a:p>
          <a:p>
            <a:pPr lvl="0"/>
            <a:r>
              <a:rPr lang="zh-CN" altLang="zh-CN" sz="2000" dirty="0"/>
              <a:t>Not necessarily.</a:t>
            </a:r>
          </a:p>
          <a:p>
            <a:pPr lvl="0"/>
            <a:r>
              <a:rPr lang="zh-CN" altLang="zh-CN" sz="2000" dirty="0"/>
              <a:t>That's not always true.</a:t>
            </a:r>
          </a:p>
          <a:p>
            <a:pPr lvl="0"/>
            <a:r>
              <a:rPr lang="zh-CN" altLang="zh-CN" sz="2000" dirty="0"/>
              <a:t>That's not always the case.</a:t>
            </a:r>
          </a:p>
          <a:p>
            <a:pPr lvl="0"/>
            <a:r>
              <a:rPr lang="zh-CN" altLang="zh-CN" sz="2000" dirty="0"/>
              <a:t>No, I'm not so sure about that.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42492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4408-8139-724F-9981-C3552308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English….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4B19-5591-6840-BD31-85E4F51C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out </a:t>
            </a:r>
            <a:r>
              <a:rPr lang="en-GB" dirty="0">
                <a:solidFill>
                  <a:srgbClr val="0070C0"/>
                </a:solidFill>
              </a:rPr>
              <a:t>gokunming.com</a:t>
            </a:r>
            <a:r>
              <a:rPr lang="en-GB" dirty="0"/>
              <a:t> for wellness </a:t>
            </a:r>
            <a:r>
              <a:rPr lang="en-GB" dirty="0" err="1"/>
              <a:t>centers</a:t>
            </a:r>
            <a:r>
              <a:rPr lang="en-GB" dirty="0"/>
              <a:t>. </a:t>
            </a:r>
          </a:p>
          <a:p>
            <a:r>
              <a:rPr lang="en-GB" dirty="0">
                <a:solidFill>
                  <a:srgbClr val="0070C0"/>
                </a:solidFill>
              </a:rPr>
              <a:t>Post questions </a:t>
            </a:r>
            <a:r>
              <a:rPr lang="en-GB" dirty="0"/>
              <a:t>to the </a:t>
            </a:r>
            <a:r>
              <a:rPr lang="en-GB" dirty="0" err="1"/>
              <a:t>gokm</a:t>
            </a:r>
            <a:r>
              <a:rPr lang="en-GB" dirty="0"/>
              <a:t> online community. </a:t>
            </a:r>
            <a:r>
              <a:rPr lang="en-GB" dirty="0">
                <a:solidFill>
                  <a:srgbClr val="0070C0"/>
                </a:solidFill>
              </a:rPr>
              <a:t>Price/ reviews/ recommendations.</a:t>
            </a:r>
            <a:endParaRPr lang="en-GB" dirty="0"/>
          </a:p>
          <a:p>
            <a:r>
              <a:rPr lang="en-GB" dirty="0"/>
              <a:t>Write </a:t>
            </a:r>
            <a:r>
              <a:rPr lang="en-GB" dirty="0">
                <a:solidFill>
                  <a:srgbClr val="FFC000"/>
                </a:solidFill>
              </a:rPr>
              <a:t>online reviews </a:t>
            </a:r>
            <a:r>
              <a:rPr lang="en-GB" dirty="0"/>
              <a:t>for the website listings. </a:t>
            </a:r>
          </a:p>
          <a:p>
            <a:endParaRPr lang="en-GB" dirty="0"/>
          </a:p>
          <a:p>
            <a:r>
              <a:rPr lang="en-GB" dirty="0"/>
              <a:t>Which treatment do you plan? Which was the best and worst treatment you had?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36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B3C2-160C-994C-8F33-68C85D15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the chinese equivalents?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2081E-A221-D146-8D8D-16C83A59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Acupuncture. </a:t>
            </a:r>
          </a:p>
          <a:p>
            <a:r>
              <a:rPr lang="en-GB" dirty="0"/>
              <a:t>Traditional Chinese herbs </a:t>
            </a:r>
          </a:p>
          <a:p>
            <a:r>
              <a:rPr lang="en-GB" dirty="0"/>
              <a:t>Blind massage. </a:t>
            </a:r>
          </a:p>
          <a:p>
            <a:r>
              <a:rPr lang="en-GB" dirty="0"/>
              <a:t>Yoga </a:t>
            </a:r>
          </a:p>
          <a:p>
            <a:r>
              <a:rPr lang="en-GB" dirty="0"/>
              <a:t>Guided meditation </a:t>
            </a:r>
            <a:r>
              <a:rPr lang="en-GB" dirty="0" err="1"/>
              <a:t>centers</a:t>
            </a:r>
            <a:r>
              <a:rPr lang="en-GB" dirty="0"/>
              <a:t>. </a:t>
            </a:r>
          </a:p>
          <a:p>
            <a:r>
              <a:rPr lang="en-GB" dirty="0" err="1"/>
              <a:t>Feng</a:t>
            </a:r>
            <a:r>
              <a:rPr lang="en-GB" dirty="0"/>
              <a:t> </a:t>
            </a:r>
            <a:r>
              <a:rPr lang="en-GB" dirty="0" err="1"/>
              <a:t>shui</a:t>
            </a:r>
            <a:endParaRPr lang="en-GB" dirty="0"/>
          </a:p>
          <a:p>
            <a:r>
              <a:rPr lang="en-GB" dirty="0" err="1"/>
              <a:t>Gua</a:t>
            </a:r>
            <a:r>
              <a:rPr lang="en-GB" dirty="0"/>
              <a:t> </a:t>
            </a:r>
            <a:r>
              <a:rPr lang="en-GB" dirty="0" err="1"/>
              <a:t>sha</a:t>
            </a:r>
            <a:r>
              <a:rPr lang="en-GB" dirty="0"/>
              <a:t> </a:t>
            </a:r>
          </a:p>
          <a:p>
            <a:r>
              <a:rPr lang="en-GB" dirty="0"/>
              <a:t>Tai chi </a:t>
            </a:r>
          </a:p>
          <a:p>
            <a:r>
              <a:rPr lang="en-GB" dirty="0"/>
              <a:t>Fire cupping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16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CB56-4E26-4540-A8AA-DEC48AC4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words to pictures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AC34D3-88ED-3A4C-9D5C-0A5138D27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9" y="1429049"/>
            <a:ext cx="2744237" cy="18294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E2B4313-AFE6-314A-A716-1DF21DF5D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1" y="4826394"/>
            <a:ext cx="2879025" cy="192031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40A5F3A-E8B3-5147-BD52-6DE5AC1A2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96" y="4525674"/>
            <a:ext cx="3339895" cy="222103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22600A2-F7B2-9042-8835-1612CED84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48" y="1530144"/>
            <a:ext cx="2804651" cy="299553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7CAF4CCE-5B3F-DC4A-BBE9-101883A70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28343"/>
            <a:ext cx="2814482" cy="162643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E605894-5D23-F844-B637-4999C244D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0" y="2957822"/>
            <a:ext cx="2706946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681" y="1295400"/>
            <a:ext cx="2824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dirty="0"/>
              <a:t>Acupuncture. </a:t>
            </a:r>
          </a:p>
          <a:p>
            <a:r>
              <a:rPr lang="en-GB" altLang="zh-CN" sz="2400" dirty="0"/>
              <a:t>Traditional Chinese herbs </a:t>
            </a:r>
          </a:p>
          <a:p>
            <a:r>
              <a:rPr lang="en-GB" altLang="zh-CN" sz="2400" dirty="0"/>
              <a:t>Blind massage. </a:t>
            </a:r>
          </a:p>
          <a:p>
            <a:r>
              <a:rPr lang="en-GB" altLang="zh-CN" sz="2400" dirty="0"/>
              <a:t>Yoga </a:t>
            </a:r>
          </a:p>
          <a:p>
            <a:r>
              <a:rPr lang="en-GB" altLang="zh-CN" sz="2400" dirty="0"/>
              <a:t>Guided meditation </a:t>
            </a:r>
            <a:r>
              <a:rPr lang="en-GB" altLang="zh-CN" sz="2400" dirty="0" err="1"/>
              <a:t>Gua</a:t>
            </a:r>
            <a:r>
              <a:rPr lang="en-GB" altLang="zh-CN" sz="2400" dirty="0"/>
              <a:t> </a:t>
            </a:r>
            <a:r>
              <a:rPr lang="en-GB" altLang="zh-CN" sz="2400" dirty="0" err="1"/>
              <a:t>sha</a:t>
            </a:r>
            <a:r>
              <a:rPr lang="en-GB" altLang="zh-CN" sz="2400" dirty="0"/>
              <a:t> </a:t>
            </a:r>
          </a:p>
          <a:p>
            <a:r>
              <a:rPr lang="en-GB" altLang="zh-CN" sz="2400" dirty="0"/>
              <a:t>Tai chi </a:t>
            </a:r>
          </a:p>
          <a:p>
            <a:r>
              <a:rPr lang="en-GB" altLang="zh-CN" sz="2400" dirty="0"/>
              <a:t>Fire cupping</a:t>
            </a:r>
            <a:endParaRPr lang="en-US" altLang="zh-CN" sz="2400" dirty="0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91" y="3074233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91" y="4693484"/>
            <a:ext cx="2190750" cy="20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41" y="4711720"/>
            <a:ext cx="2707559" cy="20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69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B885-A89B-4945-A440-B5FBD70E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Western vs Eastern wellness treatments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03DC-86FD-814D-A24D-233ABD27E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Similarities 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B0B81-2542-2D42-9A5B-F28A9D407C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523393-A9AF-DE4F-A5F7-C2F002C47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8136"/>
            <a:ext cx="5345420" cy="1085543"/>
          </a:xfrm>
        </p:spPr>
        <p:txBody>
          <a:bodyPr/>
          <a:lstStyle/>
          <a:p>
            <a:r>
              <a:rPr lang="en-GB"/>
              <a:t>Differences 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4C4679-FD4C-964C-8291-0DE8DE15A7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5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E449-32DC-254D-9F39-4124F193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Wellness retreats/ options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9B036-5316-8F4E-BDEC-8A5D0C52A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AA8D0DF-BBFF-D342-8D03-272409723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" y="1600200"/>
            <a:ext cx="3612381" cy="240223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85386-C3F5-C144-BFDD-42C92568C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A29C5-EEE2-D04B-B005-AE378BECB8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" y="4114800"/>
            <a:ext cx="25817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4" y="4114800"/>
            <a:ext cx="265611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2190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62325"/>
            <a:ext cx="26479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93" y="4365171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27" y="-14968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355271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87928"/>
            <a:ext cx="2190750" cy="20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5" y="533399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157" y="2924174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14" y="1231443"/>
            <a:ext cx="2190750" cy="22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06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9683-3F37-D344-8B7B-86D6DAE0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Activity: You are tired and stressed. You have one week free time. Plan a weekly schedule of wellness treatments. Compare with partner.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59165"/>
              </p:ext>
            </p:extLst>
          </p:nvPr>
        </p:nvGraphicFramePr>
        <p:xfrm>
          <a:off x="892629" y="2503714"/>
          <a:ext cx="10025742" cy="130628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7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6286">
                <a:tc>
                  <a:txBody>
                    <a:bodyPr/>
                    <a:lstStyle/>
                    <a:p>
                      <a:r>
                        <a:rPr lang="en-US" altLang="zh-CN" dirty="0"/>
                        <a:t>Mon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Tues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Weds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Thurs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Fri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Sat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Sun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62863"/>
              </p:ext>
            </p:extLst>
          </p:nvPr>
        </p:nvGraphicFramePr>
        <p:xfrm>
          <a:off x="870857" y="2939143"/>
          <a:ext cx="9949543" cy="365760"/>
        </p:xfrm>
        <a:graphic>
          <a:graphicData uri="http://schemas.openxmlformats.org/drawingml/2006/table">
            <a:tbl>
              <a:tblPr/>
              <a:tblGrid>
                <a:gridCol w="994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Yoga class        Nature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baseline="0"/>
                        <a:t>walk </a:t>
                      </a:r>
                      <a:r>
                        <a:rPr lang="en-GB" altLang="zh-CN" baseline="0"/>
                        <a:t>  </a:t>
                      </a:r>
                      <a:r>
                        <a:rPr lang="en-US" altLang="zh-CN" baseline="0"/>
                        <a:t>Acupuncture</a:t>
                      </a:r>
                      <a:r>
                        <a:rPr lang="en-US" altLang="zh-CN"/>
                        <a:t>  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55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6C21-30A0-3A44-8F1D-9280AADF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688"/>
            <a:ext cx="5184576" cy="590465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Creative project: In groups of 4, design the </a:t>
            </a:r>
            <a:r>
              <a:rPr lang="en-GB" sz="3600" dirty="0">
                <a:solidFill>
                  <a:srgbClr val="00B0F0"/>
                </a:solidFill>
              </a:rPr>
              <a:t>perfect</a:t>
            </a:r>
            <a:r>
              <a:rPr lang="en-GB" sz="3600" dirty="0"/>
              <a:t> wellness retreat. </a:t>
            </a:r>
            <a:br>
              <a:rPr lang="en-GB" sz="3600" dirty="0"/>
            </a:br>
            <a:r>
              <a:rPr lang="en-GB" sz="3600" dirty="0">
                <a:solidFill>
                  <a:srgbClr val="7030A0"/>
                </a:solidFill>
              </a:rPr>
              <a:t>Name. Services. Facilities. Location.</a:t>
            </a:r>
            <a:br>
              <a:rPr lang="en-GB" sz="3600" dirty="0">
                <a:solidFill>
                  <a:srgbClr val="7030A0"/>
                </a:solidFill>
              </a:rPr>
            </a:br>
            <a:r>
              <a:rPr lang="en-GB" sz="3600" dirty="0">
                <a:solidFill>
                  <a:srgbClr val="7030A0"/>
                </a:solidFill>
              </a:rPr>
              <a:t>Food or refreshments. Packages/</a:t>
            </a:r>
            <a:br>
              <a:rPr lang="en-GB" sz="3600" dirty="0">
                <a:solidFill>
                  <a:srgbClr val="7030A0"/>
                </a:solidFill>
              </a:rPr>
            </a:br>
            <a:r>
              <a:rPr lang="en-GB" sz="3600" dirty="0">
                <a:solidFill>
                  <a:srgbClr val="7030A0"/>
                </a:solidFill>
              </a:rPr>
              <a:t>Prices. </a:t>
            </a:r>
            <a:br>
              <a:rPr lang="en-GB" sz="4900" dirty="0"/>
            </a:br>
            <a:r>
              <a:rPr lang="en-GB" sz="4000" dirty="0"/>
              <a:t>Check other adverts. Choose a retreat.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C72A198-0E0B-8647-8878-324D3644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76672"/>
            <a:ext cx="583264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4704"/>
            <a:ext cx="10515600" cy="541225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/>
              <a:t>Weight-training</a:t>
            </a:r>
          </a:p>
          <a:p>
            <a:pPr marL="0" indent="0">
              <a:buNone/>
            </a:pPr>
            <a:r>
              <a:rPr lang="en-US" altLang="zh-CN" sz="3200" dirty="0"/>
              <a:t>PT (personal trainer)</a:t>
            </a:r>
          </a:p>
          <a:p>
            <a:pPr marL="0" indent="0">
              <a:buNone/>
            </a:pPr>
            <a:r>
              <a:rPr lang="en-US" altLang="zh-CN" sz="3200" dirty="0"/>
              <a:t>Cycling/ spinning</a:t>
            </a:r>
          </a:p>
          <a:p>
            <a:pPr marL="0" indent="0">
              <a:buNone/>
            </a:pPr>
            <a:r>
              <a:rPr lang="en-US" altLang="zh-CN" sz="3200" dirty="0"/>
              <a:t>Cardio-</a:t>
            </a:r>
            <a:r>
              <a:rPr lang="en-US" altLang="zh-CN" sz="3200" dirty="0" err="1"/>
              <a:t>barre</a:t>
            </a:r>
            <a:r>
              <a:rPr lang="en-US" altLang="zh-CN" sz="3200" dirty="0"/>
              <a:t> </a:t>
            </a:r>
          </a:p>
          <a:p>
            <a:pPr marL="0" indent="0">
              <a:buNone/>
            </a:pPr>
            <a:r>
              <a:rPr lang="en-US" altLang="zh-CN" sz="3200" dirty="0" err="1"/>
              <a:t>Zumba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Body-combat</a:t>
            </a:r>
          </a:p>
          <a:p>
            <a:pPr marL="0" indent="0">
              <a:buNone/>
            </a:pPr>
            <a:r>
              <a:rPr lang="en-US" altLang="zh-CN" sz="3200" dirty="0"/>
              <a:t>Dancercise. </a:t>
            </a:r>
          </a:p>
          <a:p>
            <a:pPr marL="0" indent="0">
              <a:buNone/>
            </a:pPr>
            <a:r>
              <a:rPr lang="en-US" altLang="zh-CN" sz="3200" dirty="0" err="1"/>
              <a:t>Boxercise</a:t>
            </a:r>
            <a:r>
              <a:rPr lang="en-US" altLang="zh-CN" sz="3200" dirty="0"/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77875"/>
          </a:xfrm>
        </p:spPr>
        <p:txBody>
          <a:bodyPr>
            <a:normAutofit/>
          </a:bodyPr>
          <a:lstStyle/>
          <a:p>
            <a:r>
              <a:rPr lang="en-US" sz="4000" dirty="0"/>
              <a:t>Popular health supplements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266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29456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6" y="3567289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22" y="3558822"/>
            <a:ext cx="2667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67289"/>
            <a:ext cx="2362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22" y="1429456"/>
            <a:ext cx="251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3856"/>
            <a:ext cx="2362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9456"/>
            <a:ext cx="21907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7750" y="609600"/>
            <a:ext cx="32956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with benefits: </a:t>
            </a:r>
          </a:p>
          <a:p>
            <a:pPr marL="342900" indent="-342900">
              <a:buAutoNum type="arabicPeriod"/>
            </a:pPr>
            <a:r>
              <a:rPr lang="en-US" sz="2800" dirty="0"/>
              <a:t>Stops hair-fall.</a:t>
            </a:r>
          </a:p>
          <a:p>
            <a:pPr marL="342900" indent="-342900">
              <a:buAutoNum type="arabicPeriod"/>
            </a:pPr>
            <a:r>
              <a:rPr lang="en-US" sz="2800" dirty="0"/>
              <a:t>Good oil for the heart</a:t>
            </a:r>
          </a:p>
          <a:p>
            <a:pPr marL="342900" indent="-342900">
              <a:buAutoNum type="arabicPeriod"/>
            </a:pPr>
            <a:r>
              <a:rPr lang="en-US" sz="2800" dirty="0"/>
              <a:t>Good for general health</a:t>
            </a:r>
          </a:p>
          <a:p>
            <a:pPr marL="342900" indent="-342900">
              <a:buAutoNum type="arabicPeriod"/>
            </a:pPr>
            <a:r>
              <a:rPr lang="en-US" sz="2800" dirty="0"/>
              <a:t>Beneficial for the gut/ digestion.</a:t>
            </a:r>
          </a:p>
          <a:p>
            <a:pPr marL="342900" indent="-342900">
              <a:buAutoNum type="arabicPeriod"/>
            </a:pPr>
            <a:r>
              <a:rPr lang="en-US" sz="2800" dirty="0"/>
              <a:t>Detoxify heavy metals- good nutrition.</a:t>
            </a:r>
          </a:p>
          <a:p>
            <a:pPr marL="342900" indent="-342900">
              <a:buAutoNum type="arabicPeriod"/>
            </a:pPr>
            <a:r>
              <a:rPr lang="en-US" sz="2800" dirty="0"/>
              <a:t>Good for joints/ bones and beauty.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FF7CAE-0D1D-4A03-923E-83036C5B713A}"/>
              </a:ext>
            </a:extLst>
          </p:cNvPr>
          <p:cNvSpPr/>
          <p:nvPr/>
        </p:nvSpPr>
        <p:spPr>
          <a:xfrm>
            <a:off x="9408368" y="1988840"/>
            <a:ext cx="28808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75426B-E254-4C42-8B50-34E822840060}"/>
              </a:ext>
            </a:extLst>
          </p:cNvPr>
          <p:cNvSpPr/>
          <p:nvPr/>
        </p:nvSpPr>
        <p:spPr>
          <a:xfrm>
            <a:off x="10191750" y="3639256"/>
            <a:ext cx="368746" cy="365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A89255-67C7-4E32-8CF1-775F7512882D}"/>
              </a:ext>
            </a:extLst>
          </p:cNvPr>
          <p:cNvSpPr/>
          <p:nvPr/>
        </p:nvSpPr>
        <p:spPr>
          <a:xfrm>
            <a:off x="9486900" y="4077072"/>
            <a:ext cx="46707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BD2D9A-4EA4-4B82-A303-19E0F9D70449}"/>
              </a:ext>
            </a:extLst>
          </p:cNvPr>
          <p:cNvSpPr/>
          <p:nvPr/>
        </p:nvSpPr>
        <p:spPr>
          <a:xfrm>
            <a:off x="11064552" y="5823656"/>
            <a:ext cx="289248" cy="353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0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783F-0E35-D648-955E-85327368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Holistic</a:t>
            </a:r>
            <a:r>
              <a:rPr lang="en-GB" sz="4000" dirty="0"/>
              <a:t> therapies for natural health.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D85DC-A2B6-6047-90BD-09B5539C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33" y="478154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95194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08" y="2571196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2524413"/>
            <a:ext cx="2190750" cy="20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937814"/>
            <a:ext cx="2710543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30" y="4552949"/>
            <a:ext cx="23907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33" y="-40062"/>
            <a:ext cx="2453217" cy="25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sercontent2.hubstatic.com/6975253_f10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570" y="798277"/>
            <a:ext cx="6572296" cy="68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40" y="478154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754880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9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en-US" dirty="0"/>
              <a:t>Conventional medicine vs. holistic health:  Let’s list pros &amp; cons of </a:t>
            </a:r>
          </a:p>
          <a:p>
            <a:r>
              <a:rPr lang="en-US" dirty="0"/>
              <a:t>                   both. </a:t>
            </a: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7" y="914400"/>
            <a:ext cx="2362200" cy="15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news-medical.net/image.axd?picture=2016%2f8%2fPharmacist_shutterstock_259613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7" y="2624137"/>
            <a:ext cx="367993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4737100" y="914400"/>
            <a:ext cx="2362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Conventional medicine</a:t>
            </a:r>
          </a:p>
        </p:txBody>
      </p:sp>
      <p:sp>
        <p:nvSpPr>
          <p:cNvPr id="5" name="椭圆 4"/>
          <p:cNvSpPr/>
          <p:nvPr/>
        </p:nvSpPr>
        <p:spPr>
          <a:xfrm>
            <a:off x="9057922" y="914400"/>
            <a:ext cx="2209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Holistic health treatments</a:t>
            </a:r>
          </a:p>
        </p:txBody>
      </p:sp>
      <p:sp>
        <p:nvSpPr>
          <p:cNvPr id="6" name="椭圆 5"/>
          <p:cNvSpPr/>
          <p:nvPr/>
        </p:nvSpPr>
        <p:spPr>
          <a:xfrm>
            <a:off x="4737100" y="2705099"/>
            <a:ext cx="9906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</a:t>
            </a:r>
          </a:p>
        </p:txBody>
      </p:sp>
      <p:sp>
        <p:nvSpPr>
          <p:cNvPr id="7" name="椭圆 6"/>
          <p:cNvSpPr/>
          <p:nvPr/>
        </p:nvSpPr>
        <p:spPr>
          <a:xfrm>
            <a:off x="6136922" y="2698044"/>
            <a:ext cx="990600" cy="1100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</a:t>
            </a:r>
          </a:p>
        </p:txBody>
      </p:sp>
      <p:sp>
        <p:nvSpPr>
          <p:cNvPr id="8" name="椭圆 7"/>
          <p:cNvSpPr/>
          <p:nvPr/>
        </p:nvSpPr>
        <p:spPr>
          <a:xfrm>
            <a:off x="9151055" y="2624137"/>
            <a:ext cx="990600" cy="1176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</a:t>
            </a:r>
          </a:p>
        </p:txBody>
      </p:sp>
      <p:sp>
        <p:nvSpPr>
          <p:cNvPr id="11" name="椭圆 10"/>
          <p:cNvSpPr/>
          <p:nvPr/>
        </p:nvSpPr>
        <p:spPr>
          <a:xfrm>
            <a:off x="10141655" y="2565929"/>
            <a:ext cx="114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</a:t>
            </a:r>
          </a:p>
        </p:txBody>
      </p:sp>
      <p:pic>
        <p:nvPicPr>
          <p:cNvPr id="5128" name="Picture 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2" y="5056539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3872" y="3705224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/>
              <a:t>effective (fast solution). …………….convenient. addictive      dependent      overdose. Harmful chemicals. Synthetic (false). Can be poisonous. Cost-effective. Expensive- self-indulgent. Time-wasting. Need professional advice/ guidance. Scientific research. Heavy funding. Widely available. Lack of scientific evidence. Lack of funding. Traditional. Lazy. Empowering. Nurturing/ gentle. Spiritual. </a:t>
            </a:r>
            <a:endParaRPr lang="zh-CN" altLang="en-US" sz="2400" i="1" dirty="0"/>
          </a:p>
        </p:txBody>
      </p:sp>
      <p:sp>
        <p:nvSpPr>
          <p:cNvPr id="9" name="Oval 8"/>
          <p:cNvSpPr/>
          <p:nvPr/>
        </p:nvSpPr>
        <p:spPr>
          <a:xfrm>
            <a:off x="5456560" y="3770548"/>
            <a:ext cx="5422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7099300" y="3759662"/>
            <a:ext cx="43686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9646355" y="3770548"/>
            <a:ext cx="58565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5547680" y="411970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ight Arrow 13"/>
          <p:cNvSpPr/>
          <p:nvPr/>
        </p:nvSpPr>
        <p:spPr>
          <a:xfrm>
            <a:off x="6199210" y="4202596"/>
            <a:ext cx="360040" cy="225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ight Arrow 14"/>
          <p:cNvSpPr/>
          <p:nvPr/>
        </p:nvSpPr>
        <p:spPr>
          <a:xfrm>
            <a:off x="7998060" y="4269746"/>
            <a:ext cx="288032" cy="24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6991288" y="4202596"/>
            <a:ext cx="652884" cy="190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8769890" y="4146161"/>
            <a:ext cx="576064" cy="303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>
            <a:off x="7731106" y="4519976"/>
            <a:ext cx="53390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Oval 18"/>
          <p:cNvSpPr/>
          <p:nvPr/>
        </p:nvSpPr>
        <p:spPr>
          <a:xfrm>
            <a:off x="5980521" y="4934204"/>
            <a:ext cx="648072" cy="24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9774543" y="4490377"/>
            <a:ext cx="576064" cy="341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5211875" y="5234795"/>
            <a:ext cx="57876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21"/>
          <p:cNvSpPr/>
          <p:nvPr/>
        </p:nvSpPr>
        <p:spPr>
          <a:xfrm>
            <a:off x="9057922" y="4934204"/>
            <a:ext cx="716621" cy="24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7317730" y="5234795"/>
            <a:ext cx="96836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val 23"/>
          <p:cNvSpPr/>
          <p:nvPr/>
        </p:nvSpPr>
        <p:spPr>
          <a:xfrm>
            <a:off x="7644172" y="5522827"/>
            <a:ext cx="353888" cy="343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8544272" y="5694495"/>
            <a:ext cx="513650" cy="171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val 25"/>
          <p:cNvSpPr/>
          <p:nvPr/>
        </p:nvSpPr>
        <p:spPr>
          <a:xfrm>
            <a:off x="6559250" y="5694495"/>
            <a:ext cx="432038" cy="254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5727700" y="6021288"/>
            <a:ext cx="40922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val 27"/>
          <p:cNvSpPr/>
          <p:nvPr/>
        </p:nvSpPr>
        <p:spPr>
          <a:xfrm>
            <a:off x="8544272" y="6021288"/>
            <a:ext cx="36004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val 28"/>
          <p:cNvSpPr/>
          <p:nvPr/>
        </p:nvSpPr>
        <p:spPr>
          <a:xfrm>
            <a:off x="8769890" y="6381328"/>
            <a:ext cx="57606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9"/>
          <p:cNvSpPr/>
          <p:nvPr/>
        </p:nvSpPr>
        <p:spPr>
          <a:xfrm>
            <a:off x="5087888" y="6675790"/>
            <a:ext cx="413368" cy="35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00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3249</Words>
  <Application>Microsoft Office PowerPoint</Application>
  <PresentationFormat>Widescreen</PresentationFormat>
  <Paragraphs>409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Modern ‘wellness’/ health treatments </vt:lpstr>
      <vt:lpstr>1. Students  discuss. 2. Learn new words.  3. Find someone who….</vt:lpstr>
      <vt:lpstr>The “Wellness movement” Western culture.</vt:lpstr>
      <vt:lpstr>PowerPoint Presentation</vt:lpstr>
      <vt:lpstr>Types of exercise/ workouts. 1. Watch the teacher and guess. 2. Write translations. 3. Which have you tried?</vt:lpstr>
      <vt:lpstr>PowerPoint Presentation</vt:lpstr>
      <vt:lpstr>Popular health supplements </vt:lpstr>
      <vt:lpstr>Holistic therapies for natural health. </vt:lpstr>
      <vt:lpstr>PowerPoint Presentation</vt:lpstr>
      <vt:lpstr>1.Discover meanings.2. Place into pro/ con lists.3. Share in 2 groups. </vt:lpstr>
      <vt:lpstr>     Half of students write name on paper and sit with new partners.  Discussion: 1. Holistic vs. conventional. What is the general opinion of your country?   </vt:lpstr>
      <vt:lpstr>PowerPoint Presentation</vt:lpstr>
      <vt:lpstr>Debate: Team A &amp; B. A= Holistic therapies. B = conventional medicines</vt:lpstr>
      <vt:lpstr>PowerPoint Presentation</vt:lpstr>
      <vt:lpstr>Health benefits of natural oils/ products. Guess the health/ beauty benefit for each:  </vt:lpstr>
      <vt:lpstr>Essential oils.</vt:lpstr>
      <vt:lpstr>PowerPoint Presentation</vt:lpstr>
      <vt:lpstr>PowerPoint Presentation</vt:lpstr>
      <vt:lpstr>Here are 7 alternative/ holistic therapy treatment: Where can we find services? </vt:lpstr>
      <vt:lpstr>PowerPoint Presentation</vt:lpstr>
      <vt:lpstr>Crystal healing </vt:lpstr>
      <vt:lpstr>PowerPoint Presentation</vt:lpstr>
      <vt:lpstr>Sound baths </vt:lpstr>
      <vt:lpstr>Switch pairs.</vt:lpstr>
      <vt:lpstr>Floating water baths</vt:lpstr>
      <vt:lpstr>Word check: Guess the orange words: anti gravity</vt:lpstr>
      <vt:lpstr>Ayurvedic dry eye treatment </vt:lpstr>
      <vt:lpstr>MINGLE: If you had dry eyes, what would you do? If you had a serious condition would you trust Ayurveda?</vt:lpstr>
      <vt:lpstr>Cryotherapy </vt:lpstr>
      <vt:lpstr>When have you used cold therapy? </vt:lpstr>
      <vt:lpstr>Reiki</vt:lpstr>
      <vt:lpstr>List some situations where Reiki can help people. </vt:lpstr>
      <vt:lpstr>Smash studio</vt:lpstr>
      <vt:lpstr>PowerPoint Presentation</vt:lpstr>
      <vt:lpstr>Mental health therapy/ counselling/ a shrink</vt:lpstr>
      <vt:lpstr>What is stigma? Shame? </vt:lpstr>
      <vt:lpstr>Types of massage.</vt:lpstr>
      <vt:lpstr>Roleplay: At the spa.</vt:lpstr>
      <vt:lpstr>In the spa house.  </vt:lpstr>
      <vt:lpstr>Activity: Spa consultant and a potential client.</vt:lpstr>
      <vt:lpstr>Match the therapy with the treatment</vt:lpstr>
      <vt:lpstr>Global spa houses (around the world) Guess the country…</vt:lpstr>
      <vt:lpstr>Turkey, Middle East, USA, Canada, UK, Austria, South America, Scandinavia, Japan.   What adjectives can we use? Extravagant. Opulent. Indulgent. Costly. Exotic.  How are spa houses different due to culture?: Service. Decor. Treatments. Nudity.    </vt:lpstr>
      <vt:lpstr>PowerPoint Presentation</vt:lpstr>
      <vt:lpstr>PowerPoint Presentation</vt:lpstr>
      <vt:lpstr>1) Write down a list of treatments. 2) Write a student’s name for Yes, No.</vt:lpstr>
      <vt:lpstr>Discuss: Which treatments can be helpful to your life?  Which would you NEVER try? Why? </vt:lpstr>
      <vt:lpstr>Budget-friendly wellness </vt:lpstr>
      <vt:lpstr>Visual revision. Match words to pictures. </vt:lpstr>
      <vt:lpstr>Debate: Wellness treatments are essential for optimal (excellent) health  vs a waste of time and money   Two teams sit opposite and debate.  </vt:lpstr>
      <vt:lpstr>PowerPoint Presentation</vt:lpstr>
      <vt:lpstr>Use English….</vt:lpstr>
      <vt:lpstr>What are the chinese equivalents?</vt:lpstr>
      <vt:lpstr>Match the words to pictures</vt:lpstr>
      <vt:lpstr>Western vs Eastern wellness treatments</vt:lpstr>
      <vt:lpstr>Wellness retreats/ options  </vt:lpstr>
      <vt:lpstr>Activity: You are tired and stressed. You have one week free time. Plan a weekly schedule of wellness treatments. Compare with partner.</vt:lpstr>
      <vt:lpstr>Creative project: In groups of 4, design the perfect wellness retreat.  Name. Services. Facilities. Location. Food or refreshments. Packages/ Prices.  Check other adverts. Choose a retreat.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wellness treatments</dc:title>
  <dc:creator>mary</dc:creator>
  <cp:lastModifiedBy>public04</cp:lastModifiedBy>
  <cp:revision>95</cp:revision>
  <dcterms:modified xsi:type="dcterms:W3CDTF">2019-11-14T15:25:17Z</dcterms:modified>
</cp:coreProperties>
</file>