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7" r:id="rId11"/>
    <p:sldId id="264" r:id="rId12"/>
    <p:sldId id="265"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autoAdjust="0"/>
    <p:restoredTop sz="94660"/>
  </p:normalViewPr>
  <p:slideViewPr>
    <p:cSldViewPr>
      <p:cViewPr varScale="1">
        <p:scale>
          <a:sx n="84" d="100"/>
          <a:sy n="84" d="100"/>
        </p:scale>
        <p:origin x="-78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3760F9-2F14-2749-88C5-0B6431C7E62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 xmlns:a16="http://schemas.microsoft.com/office/drawing/2014/main" id="{2FFA6925-A4B9-1141-9810-F418566FAB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 xmlns:a16="http://schemas.microsoft.com/office/drawing/2014/main" id="{F39E3937-A8FC-8541-AF8D-D61B18B7949A}"/>
              </a:ext>
            </a:extLst>
          </p:cNvPr>
          <p:cNvSpPr>
            <a:spLocks noGrp="1"/>
          </p:cNvSpPr>
          <p:nvPr>
            <p:ph type="dt" sz="half" idx="10"/>
          </p:nvPr>
        </p:nvSpPr>
        <p:spPr/>
        <p:txBody>
          <a:bodyPr/>
          <a:lstStyle/>
          <a:p>
            <a:fld id="{95F9D552-5F92-F647-8A10-A9A90A9DB8FA}" type="datetimeFigureOut">
              <a:rPr lang="en-US" smtClean="0"/>
              <a:t>3/5/2019</a:t>
            </a:fld>
            <a:endParaRPr lang="en-US"/>
          </a:p>
        </p:txBody>
      </p:sp>
      <p:sp>
        <p:nvSpPr>
          <p:cNvPr id="5" name="Footer Placeholder 4">
            <a:extLst>
              <a:ext uri="{FF2B5EF4-FFF2-40B4-BE49-F238E27FC236}">
                <a16:creationId xmlns="" xmlns:a16="http://schemas.microsoft.com/office/drawing/2014/main" id="{64E37DF9-E28B-4B4A-8767-B24182C0A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EB5A1A2-FDA7-814C-8930-ECC9C559EC34}"/>
              </a:ext>
            </a:extLst>
          </p:cNvPr>
          <p:cNvSpPr>
            <a:spLocks noGrp="1"/>
          </p:cNvSpPr>
          <p:nvPr>
            <p:ph type="sldNum" sz="quarter" idx="12"/>
          </p:nvPr>
        </p:nvSpPr>
        <p:spPr/>
        <p:txBody>
          <a:bodyPr/>
          <a:lstStyle/>
          <a:p>
            <a:fld id="{1AB4B919-0BDA-8B4C-8E84-EC888EBD686C}" type="slidenum">
              <a:rPr lang="en-US" smtClean="0"/>
              <a:t>‹#›</a:t>
            </a:fld>
            <a:endParaRPr lang="en-US"/>
          </a:p>
        </p:txBody>
      </p:sp>
    </p:spTree>
    <p:extLst>
      <p:ext uri="{BB962C8B-B14F-4D97-AF65-F5344CB8AC3E}">
        <p14:creationId xmlns:p14="http://schemas.microsoft.com/office/powerpoint/2010/main" val="350963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241123-ACF9-F243-A077-97B3774DB94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9FF84F23-4772-A54F-8C87-19AC1AE9A696}"/>
              </a:ext>
            </a:extLst>
          </p:cNvPr>
          <p:cNvSpPr>
            <a:spLocks noGrp="1"/>
          </p:cNvSpPr>
          <p:nvPr>
            <p:ph type="body" orient="vert" idx="1"/>
          </p:nvPr>
        </p:nvSpPr>
        <p:spPr/>
        <p:txBody>
          <a:bodyPr vert="eaVe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8D9B1784-8F67-AF48-8112-7CBB0B10F2A2}"/>
              </a:ext>
            </a:extLst>
          </p:cNvPr>
          <p:cNvSpPr>
            <a:spLocks noGrp="1"/>
          </p:cNvSpPr>
          <p:nvPr>
            <p:ph type="dt" sz="half" idx="10"/>
          </p:nvPr>
        </p:nvSpPr>
        <p:spPr/>
        <p:txBody>
          <a:bodyPr/>
          <a:lstStyle/>
          <a:p>
            <a:fld id="{95F9D552-5F92-F647-8A10-A9A90A9DB8FA}" type="datetimeFigureOut">
              <a:rPr lang="en-US" smtClean="0"/>
              <a:t>3/5/2019</a:t>
            </a:fld>
            <a:endParaRPr lang="en-US"/>
          </a:p>
        </p:txBody>
      </p:sp>
      <p:sp>
        <p:nvSpPr>
          <p:cNvPr id="5" name="Footer Placeholder 4">
            <a:extLst>
              <a:ext uri="{FF2B5EF4-FFF2-40B4-BE49-F238E27FC236}">
                <a16:creationId xmlns="" xmlns:a16="http://schemas.microsoft.com/office/drawing/2014/main" id="{D95FE083-EDDA-324D-B76E-52684514B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18CFD2F-42AD-A74E-82AD-3E96DF35832D}"/>
              </a:ext>
            </a:extLst>
          </p:cNvPr>
          <p:cNvSpPr>
            <a:spLocks noGrp="1"/>
          </p:cNvSpPr>
          <p:nvPr>
            <p:ph type="sldNum" sz="quarter" idx="12"/>
          </p:nvPr>
        </p:nvSpPr>
        <p:spPr/>
        <p:txBody>
          <a:bodyPr/>
          <a:lstStyle/>
          <a:p>
            <a:fld id="{1AB4B919-0BDA-8B4C-8E84-EC888EBD686C}" type="slidenum">
              <a:rPr lang="en-US" smtClean="0"/>
              <a:t>‹#›</a:t>
            </a:fld>
            <a:endParaRPr lang="en-US"/>
          </a:p>
        </p:txBody>
      </p:sp>
    </p:spTree>
    <p:extLst>
      <p:ext uri="{BB962C8B-B14F-4D97-AF65-F5344CB8AC3E}">
        <p14:creationId xmlns:p14="http://schemas.microsoft.com/office/powerpoint/2010/main" val="121787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B40947E-370A-CE48-9E18-20CA9737E9E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CEA2331A-4CF1-9849-90CB-F2D37D11F245}"/>
              </a:ext>
            </a:extLst>
          </p:cNvPr>
          <p:cNvSpPr>
            <a:spLocks noGrp="1"/>
          </p:cNvSpPr>
          <p:nvPr>
            <p:ph type="body" orient="vert" idx="1"/>
          </p:nvPr>
        </p:nvSpPr>
        <p:spPr>
          <a:xfrm>
            <a:off x="838200" y="365125"/>
            <a:ext cx="7734300" cy="5811838"/>
          </a:xfrm>
        </p:spPr>
        <p:txBody>
          <a:bodyPr vert="eaVe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52B40970-B0F9-964E-A287-9D189B4863E9}"/>
              </a:ext>
            </a:extLst>
          </p:cNvPr>
          <p:cNvSpPr>
            <a:spLocks noGrp="1"/>
          </p:cNvSpPr>
          <p:nvPr>
            <p:ph type="dt" sz="half" idx="10"/>
          </p:nvPr>
        </p:nvSpPr>
        <p:spPr/>
        <p:txBody>
          <a:bodyPr/>
          <a:lstStyle/>
          <a:p>
            <a:fld id="{95F9D552-5F92-F647-8A10-A9A90A9DB8FA}" type="datetimeFigureOut">
              <a:rPr lang="en-US" smtClean="0"/>
              <a:t>3/5/2019</a:t>
            </a:fld>
            <a:endParaRPr lang="en-US"/>
          </a:p>
        </p:txBody>
      </p:sp>
      <p:sp>
        <p:nvSpPr>
          <p:cNvPr id="5" name="Footer Placeholder 4">
            <a:extLst>
              <a:ext uri="{FF2B5EF4-FFF2-40B4-BE49-F238E27FC236}">
                <a16:creationId xmlns="" xmlns:a16="http://schemas.microsoft.com/office/drawing/2014/main" id="{01047250-CAC8-E142-ABA1-A59F1D046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D57D727-A057-8A4D-BD51-B8ACF68F6271}"/>
              </a:ext>
            </a:extLst>
          </p:cNvPr>
          <p:cNvSpPr>
            <a:spLocks noGrp="1"/>
          </p:cNvSpPr>
          <p:nvPr>
            <p:ph type="sldNum" sz="quarter" idx="12"/>
          </p:nvPr>
        </p:nvSpPr>
        <p:spPr/>
        <p:txBody>
          <a:bodyPr/>
          <a:lstStyle/>
          <a:p>
            <a:fld id="{1AB4B919-0BDA-8B4C-8E84-EC888EBD686C}" type="slidenum">
              <a:rPr lang="en-US" smtClean="0"/>
              <a:t>‹#›</a:t>
            </a:fld>
            <a:endParaRPr lang="en-US"/>
          </a:p>
        </p:txBody>
      </p:sp>
    </p:spTree>
    <p:extLst>
      <p:ext uri="{BB962C8B-B14F-4D97-AF65-F5344CB8AC3E}">
        <p14:creationId xmlns:p14="http://schemas.microsoft.com/office/powerpoint/2010/main" val="317463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143773-2F7C-DF4E-88D7-75C7FD833BD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F735594E-C9FF-A54D-9E47-9D2F87B736A1}"/>
              </a:ext>
            </a:extLst>
          </p:cNvPr>
          <p:cNvSpPr>
            <a:spLocks noGrp="1"/>
          </p:cNvSpPr>
          <p:nvPr>
            <p:ph idx="1"/>
          </p:nvPr>
        </p:nvSpPr>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46B4098A-FF6A-8847-92F1-3A7274C169D1}"/>
              </a:ext>
            </a:extLst>
          </p:cNvPr>
          <p:cNvSpPr>
            <a:spLocks noGrp="1"/>
          </p:cNvSpPr>
          <p:nvPr>
            <p:ph type="dt" sz="half" idx="10"/>
          </p:nvPr>
        </p:nvSpPr>
        <p:spPr/>
        <p:txBody>
          <a:bodyPr/>
          <a:lstStyle/>
          <a:p>
            <a:fld id="{95F9D552-5F92-F647-8A10-A9A90A9DB8FA}" type="datetimeFigureOut">
              <a:rPr lang="en-US" smtClean="0"/>
              <a:t>3/5/2019</a:t>
            </a:fld>
            <a:endParaRPr lang="en-US"/>
          </a:p>
        </p:txBody>
      </p:sp>
      <p:sp>
        <p:nvSpPr>
          <p:cNvPr id="5" name="Footer Placeholder 4">
            <a:extLst>
              <a:ext uri="{FF2B5EF4-FFF2-40B4-BE49-F238E27FC236}">
                <a16:creationId xmlns="" xmlns:a16="http://schemas.microsoft.com/office/drawing/2014/main" id="{C44792DD-F60F-1344-BC18-2DE06C50A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2409D58-B781-1A45-88F5-8F1AEE02AEB6}"/>
              </a:ext>
            </a:extLst>
          </p:cNvPr>
          <p:cNvSpPr>
            <a:spLocks noGrp="1"/>
          </p:cNvSpPr>
          <p:nvPr>
            <p:ph type="sldNum" sz="quarter" idx="12"/>
          </p:nvPr>
        </p:nvSpPr>
        <p:spPr/>
        <p:txBody>
          <a:bodyPr/>
          <a:lstStyle/>
          <a:p>
            <a:fld id="{1AB4B919-0BDA-8B4C-8E84-EC888EBD686C}" type="slidenum">
              <a:rPr lang="en-US" smtClean="0"/>
              <a:t>‹#›</a:t>
            </a:fld>
            <a:endParaRPr lang="en-US"/>
          </a:p>
        </p:txBody>
      </p:sp>
    </p:spTree>
    <p:extLst>
      <p:ext uri="{BB962C8B-B14F-4D97-AF65-F5344CB8AC3E}">
        <p14:creationId xmlns:p14="http://schemas.microsoft.com/office/powerpoint/2010/main" val="227184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717302-172A-8E4A-AE57-A2923F4AB09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 xmlns:a16="http://schemas.microsoft.com/office/drawing/2014/main" id="{8746C59F-F23F-524F-84BE-2CBC7EA65E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Edit Master text styles</a:t>
            </a:r>
          </a:p>
        </p:txBody>
      </p:sp>
      <p:sp>
        <p:nvSpPr>
          <p:cNvPr id="4" name="Date Placeholder 3">
            <a:extLst>
              <a:ext uri="{FF2B5EF4-FFF2-40B4-BE49-F238E27FC236}">
                <a16:creationId xmlns="" xmlns:a16="http://schemas.microsoft.com/office/drawing/2014/main" id="{D02CE316-F644-604E-8EEA-C08E87DD9679}"/>
              </a:ext>
            </a:extLst>
          </p:cNvPr>
          <p:cNvSpPr>
            <a:spLocks noGrp="1"/>
          </p:cNvSpPr>
          <p:nvPr>
            <p:ph type="dt" sz="half" idx="10"/>
          </p:nvPr>
        </p:nvSpPr>
        <p:spPr/>
        <p:txBody>
          <a:bodyPr/>
          <a:lstStyle/>
          <a:p>
            <a:fld id="{95F9D552-5F92-F647-8A10-A9A90A9DB8FA}" type="datetimeFigureOut">
              <a:rPr lang="en-US" smtClean="0"/>
              <a:t>3/5/2019</a:t>
            </a:fld>
            <a:endParaRPr lang="en-US"/>
          </a:p>
        </p:txBody>
      </p:sp>
      <p:sp>
        <p:nvSpPr>
          <p:cNvPr id="5" name="Footer Placeholder 4">
            <a:extLst>
              <a:ext uri="{FF2B5EF4-FFF2-40B4-BE49-F238E27FC236}">
                <a16:creationId xmlns="" xmlns:a16="http://schemas.microsoft.com/office/drawing/2014/main" id="{9E5969AC-1224-9D47-910E-4CBF24E03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6C31024-10B4-A441-9D73-187E637411C6}"/>
              </a:ext>
            </a:extLst>
          </p:cNvPr>
          <p:cNvSpPr>
            <a:spLocks noGrp="1"/>
          </p:cNvSpPr>
          <p:nvPr>
            <p:ph type="sldNum" sz="quarter" idx="12"/>
          </p:nvPr>
        </p:nvSpPr>
        <p:spPr/>
        <p:txBody>
          <a:bodyPr/>
          <a:lstStyle/>
          <a:p>
            <a:fld id="{1AB4B919-0BDA-8B4C-8E84-EC888EBD686C}" type="slidenum">
              <a:rPr lang="en-US" smtClean="0"/>
              <a:t>‹#›</a:t>
            </a:fld>
            <a:endParaRPr lang="en-US"/>
          </a:p>
        </p:txBody>
      </p:sp>
    </p:spTree>
    <p:extLst>
      <p:ext uri="{BB962C8B-B14F-4D97-AF65-F5344CB8AC3E}">
        <p14:creationId xmlns:p14="http://schemas.microsoft.com/office/powerpoint/2010/main" val="244264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56EE03-0965-2E4C-8078-52B7DBC47E6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B3DCB35B-15D0-D44F-B003-AC68CC5DD873}"/>
              </a:ext>
            </a:extLst>
          </p:cNvPr>
          <p:cNvSpPr>
            <a:spLocks noGrp="1"/>
          </p:cNvSpPr>
          <p:nvPr>
            <p:ph sz="half" idx="1"/>
          </p:nvPr>
        </p:nvSpPr>
        <p:spPr>
          <a:xfrm>
            <a:off x="838200" y="1825625"/>
            <a:ext cx="5181600" cy="435133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 xmlns:a16="http://schemas.microsoft.com/office/drawing/2014/main" id="{0A43ACDB-2477-2B49-BF86-D99C2C9CA289}"/>
              </a:ext>
            </a:extLst>
          </p:cNvPr>
          <p:cNvSpPr>
            <a:spLocks noGrp="1"/>
          </p:cNvSpPr>
          <p:nvPr>
            <p:ph sz="half" idx="2"/>
          </p:nvPr>
        </p:nvSpPr>
        <p:spPr>
          <a:xfrm>
            <a:off x="6172200" y="1825625"/>
            <a:ext cx="5181600" cy="435133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 xmlns:a16="http://schemas.microsoft.com/office/drawing/2014/main" id="{925C197B-9106-D54E-85A4-AEB79E66CBD8}"/>
              </a:ext>
            </a:extLst>
          </p:cNvPr>
          <p:cNvSpPr>
            <a:spLocks noGrp="1"/>
          </p:cNvSpPr>
          <p:nvPr>
            <p:ph type="dt" sz="half" idx="10"/>
          </p:nvPr>
        </p:nvSpPr>
        <p:spPr/>
        <p:txBody>
          <a:bodyPr/>
          <a:lstStyle/>
          <a:p>
            <a:fld id="{95F9D552-5F92-F647-8A10-A9A90A9DB8FA}" type="datetimeFigureOut">
              <a:rPr lang="en-US" smtClean="0"/>
              <a:t>3/5/2019</a:t>
            </a:fld>
            <a:endParaRPr lang="en-US"/>
          </a:p>
        </p:txBody>
      </p:sp>
      <p:sp>
        <p:nvSpPr>
          <p:cNvPr id="6" name="Footer Placeholder 5">
            <a:extLst>
              <a:ext uri="{FF2B5EF4-FFF2-40B4-BE49-F238E27FC236}">
                <a16:creationId xmlns="" xmlns:a16="http://schemas.microsoft.com/office/drawing/2014/main" id="{A7FD82ED-C808-FB40-8125-54A86F2B9C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53F511C-8913-AE45-BE87-20907DF723BF}"/>
              </a:ext>
            </a:extLst>
          </p:cNvPr>
          <p:cNvSpPr>
            <a:spLocks noGrp="1"/>
          </p:cNvSpPr>
          <p:nvPr>
            <p:ph type="sldNum" sz="quarter" idx="12"/>
          </p:nvPr>
        </p:nvSpPr>
        <p:spPr/>
        <p:txBody>
          <a:bodyPr/>
          <a:lstStyle/>
          <a:p>
            <a:fld id="{1AB4B919-0BDA-8B4C-8E84-EC888EBD686C}" type="slidenum">
              <a:rPr lang="en-US" smtClean="0"/>
              <a:t>‹#›</a:t>
            </a:fld>
            <a:endParaRPr lang="en-US"/>
          </a:p>
        </p:txBody>
      </p:sp>
    </p:spTree>
    <p:extLst>
      <p:ext uri="{BB962C8B-B14F-4D97-AF65-F5344CB8AC3E}">
        <p14:creationId xmlns:p14="http://schemas.microsoft.com/office/powerpoint/2010/main" val="1754761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06EE24-5BCE-DE4C-AD5B-48ED7BC347F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AB5991D9-2345-E14A-85F6-CBA05BC54F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4" name="Content Placeholder 3">
            <a:extLst>
              <a:ext uri="{FF2B5EF4-FFF2-40B4-BE49-F238E27FC236}">
                <a16:creationId xmlns="" xmlns:a16="http://schemas.microsoft.com/office/drawing/2014/main" id="{FB205755-3C5D-974B-8DF4-9EB43A94A731}"/>
              </a:ext>
            </a:extLst>
          </p:cNvPr>
          <p:cNvSpPr>
            <a:spLocks noGrp="1"/>
          </p:cNvSpPr>
          <p:nvPr>
            <p:ph sz="half" idx="2"/>
          </p:nvPr>
        </p:nvSpPr>
        <p:spPr>
          <a:xfrm>
            <a:off x="839788" y="2505075"/>
            <a:ext cx="5157787" cy="368458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 xmlns:a16="http://schemas.microsoft.com/office/drawing/2014/main" id="{49AE4F00-C6F9-274D-B8EE-48A102ED05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6" name="Content Placeholder 5">
            <a:extLst>
              <a:ext uri="{FF2B5EF4-FFF2-40B4-BE49-F238E27FC236}">
                <a16:creationId xmlns="" xmlns:a16="http://schemas.microsoft.com/office/drawing/2014/main" id="{535073BC-589C-954D-A402-7E84FE81828A}"/>
              </a:ext>
            </a:extLst>
          </p:cNvPr>
          <p:cNvSpPr>
            <a:spLocks noGrp="1"/>
          </p:cNvSpPr>
          <p:nvPr>
            <p:ph sz="quarter" idx="4"/>
          </p:nvPr>
        </p:nvSpPr>
        <p:spPr>
          <a:xfrm>
            <a:off x="6172200" y="2505075"/>
            <a:ext cx="5183188" cy="368458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 xmlns:a16="http://schemas.microsoft.com/office/drawing/2014/main" id="{1DBAF4D9-0701-1747-BFD1-8FB8FB8FA8A5}"/>
              </a:ext>
            </a:extLst>
          </p:cNvPr>
          <p:cNvSpPr>
            <a:spLocks noGrp="1"/>
          </p:cNvSpPr>
          <p:nvPr>
            <p:ph type="dt" sz="half" idx="10"/>
          </p:nvPr>
        </p:nvSpPr>
        <p:spPr/>
        <p:txBody>
          <a:bodyPr/>
          <a:lstStyle/>
          <a:p>
            <a:fld id="{95F9D552-5F92-F647-8A10-A9A90A9DB8FA}" type="datetimeFigureOut">
              <a:rPr lang="en-US" smtClean="0"/>
              <a:t>3/5/2019</a:t>
            </a:fld>
            <a:endParaRPr lang="en-US"/>
          </a:p>
        </p:txBody>
      </p:sp>
      <p:sp>
        <p:nvSpPr>
          <p:cNvPr id="8" name="Footer Placeholder 7">
            <a:extLst>
              <a:ext uri="{FF2B5EF4-FFF2-40B4-BE49-F238E27FC236}">
                <a16:creationId xmlns="" xmlns:a16="http://schemas.microsoft.com/office/drawing/2014/main" id="{80F85438-AF6D-0142-82FA-AADCAFA784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2FCF14E-A87C-254E-96D0-68E2889E3459}"/>
              </a:ext>
            </a:extLst>
          </p:cNvPr>
          <p:cNvSpPr>
            <a:spLocks noGrp="1"/>
          </p:cNvSpPr>
          <p:nvPr>
            <p:ph type="sldNum" sz="quarter" idx="12"/>
          </p:nvPr>
        </p:nvSpPr>
        <p:spPr/>
        <p:txBody>
          <a:bodyPr/>
          <a:lstStyle/>
          <a:p>
            <a:fld id="{1AB4B919-0BDA-8B4C-8E84-EC888EBD686C}" type="slidenum">
              <a:rPr lang="en-US" smtClean="0"/>
              <a:t>‹#›</a:t>
            </a:fld>
            <a:endParaRPr lang="en-US"/>
          </a:p>
        </p:txBody>
      </p:sp>
    </p:spTree>
    <p:extLst>
      <p:ext uri="{BB962C8B-B14F-4D97-AF65-F5344CB8AC3E}">
        <p14:creationId xmlns:p14="http://schemas.microsoft.com/office/powerpoint/2010/main" val="57004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EB1CA0-ABB4-2848-A845-2F822EC7147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 xmlns:a16="http://schemas.microsoft.com/office/drawing/2014/main" id="{D5E887A9-ED7B-9A4F-99BE-8E31D14C12BC}"/>
              </a:ext>
            </a:extLst>
          </p:cNvPr>
          <p:cNvSpPr>
            <a:spLocks noGrp="1"/>
          </p:cNvSpPr>
          <p:nvPr>
            <p:ph type="dt" sz="half" idx="10"/>
          </p:nvPr>
        </p:nvSpPr>
        <p:spPr/>
        <p:txBody>
          <a:bodyPr/>
          <a:lstStyle/>
          <a:p>
            <a:fld id="{95F9D552-5F92-F647-8A10-A9A90A9DB8FA}" type="datetimeFigureOut">
              <a:rPr lang="en-US" smtClean="0"/>
              <a:t>3/5/2019</a:t>
            </a:fld>
            <a:endParaRPr lang="en-US"/>
          </a:p>
        </p:txBody>
      </p:sp>
      <p:sp>
        <p:nvSpPr>
          <p:cNvPr id="4" name="Footer Placeholder 3">
            <a:extLst>
              <a:ext uri="{FF2B5EF4-FFF2-40B4-BE49-F238E27FC236}">
                <a16:creationId xmlns="" xmlns:a16="http://schemas.microsoft.com/office/drawing/2014/main" id="{FAF19CDF-EC07-9F4A-9316-62BBB9B5B3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5C1A1EB-3BBE-7542-8E6C-948834A705B3}"/>
              </a:ext>
            </a:extLst>
          </p:cNvPr>
          <p:cNvSpPr>
            <a:spLocks noGrp="1"/>
          </p:cNvSpPr>
          <p:nvPr>
            <p:ph type="sldNum" sz="quarter" idx="12"/>
          </p:nvPr>
        </p:nvSpPr>
        <p:spPr/>
        <p:txBody>
          <a:bodyPr/>
          <a:lstStyle/>
          <a:p>
            <a:fld id="{1AB4B919-0BDA-8B4C-8E84-EC888EBD686C}" type="slidenum">
              <a:rPr lang="en-US" smtClean="0"/>
              <a:t>‹#›</a:t>
            </a:fld>
            <a:endParaRPr lang="en-US"/>
          </a:p>
        </p:txBody>
      </p:sp>
    </p:spTree>
    <p:extLst>
      <p:ext uri="{BB962C8B-B14F-4D97-AF65-F5344CB8AC3E}">
        <p14:creationId xmlns:p14="http://schemas.microsoft.com/office/powerpoint/2010/main" val="183400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2277103-F750-9440-8F00-8D3F3AEA82A5}"/>
              </a:ext>
            </a:extLst>
          </p:cNvPr>
          <p:cNvSpPr>
            <a:spLocks noGrp="1"/>
          </p:cNvSpPr>
          <p:nvPr>
            <p:ph type="dt" sz="half" idx="10"/>
          </p:nvPr>
        </p:nvSpPr>
        <p:spPr/>
        <p:txBody>
          <a:bodyPr/>
          <a:lstStyle/>
          <a:p>
            <a:fld id="{95F9D552-5F92-F647-8A10-A9A90A9DB8FA}" type="datetimeFigureOut">
              <a:rPr lang="en-US" smtClean="0"/>
              <a:t>3/5/2019</a:t>
            </a:fld>
            <a:endParaRPr lang="en-US"/>
          </a:p>
        </p:txBody>
      </p:sp>
      <p:sp>
        <p:nvSpPr>
          <p:cNvPr id="3" name="Footer Placeholder 2">
            <a:extLst>
              <a:ext uri="{FF2B5EF4-FFF2-40B4-BE49-F238E27FC236}">
                <a16:creationId xmlns="" xmlns:a16="http://schemas.microsoft.com/office/drawing/2014/main" id="{0CF7F624-C7C8-BA45-BCE3-73FDD6F2B5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A01C617-8FB0-1543-95E8-0075D5A219E1}"/>
              </a:ext>
            </a:extLst>
          </p:cNvPr>
          <p:cNvSpPr>
            <a:spLocks noGrp="1"/>
          </p:cNvSpPr>
          <p:nvPr>
            <p:ph type="sldNum" sz="quarter" idx="12"/>
          </p:nvPr>
        </p:nvSpPr>
        <p:spPr/>
        <p:txBody>
          <a:bodyPr/>
          <a:lstStyle/>
          <a:p>
            <a:fld id="{1AB4B919-0BDA-8B4C-8E84-EC888EBD686C}" type="slidenum">
              <a:rPr lang="en-US" smtClean="0"/>
              <a:t>‹#›</a:t>
            </a:fld>
            <a:endParaRPr lang="en-US"/>
          </a:p>
        </p:txBody>
      </p:sp>
    </p:spTree>
    <p:extLst>
      <p:ext uri="{BB962C8B-B14F-4D97-AF65-F5344CB8AC3E}">
        <p14:creationId xmlns:p14="http://schemas.microsoft.com/office/powerpoint/2010/main" val="38929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994A1A-B021-784D-9AE4-C1BA672039F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8C89CB49-8693-7442-81E8-6619BB1F8D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 xmlns:a16="http://schemas.microsoft.com/office/drawing/2014/main" id="{70DD0453-69CA-5E4F-ACD6-61FA8C827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a:extLst>
              <a:ext uri="{FF2B5EF4-FFF2-40B4-BE49-F238E27FC236}">
                <a16:creationId xmlns="" xmlns:a16="http://schemas.microsoft.com/office/drawing/2014/main" id="{55EE7241-2AE9-4E41-9CB9-CB13E8C2C19F}"/>
              </a:ext>
            </a:extLst>
          </p:cNvPr>
          <p:cNvSpPr>
            <a:spLocks noGrp="1"/>
          </p:cNvSpPr>
          <p:nvPr>
            <p:ph type="dt" sz="half" idx="10"/>
          </p:nvPr>
        </p:nvSpPr>
        <p:spPr/>
        <p:txBody>
          <a:bodyPr/>
          <a:lstStyle/>
          <a:p>
            <a:fld id="{95F9D552-5F92-F647-8A10-A9A90A9DB8FA}" type="datetimeFigureOut">
              <a:rPr lang="en-US" smtClean="0"/>
              <a:t>3/5/2019</a:t>
            </a:fld>
            <a:endParaRPr lang="en-US"/>
          </a:p>
        </p:txBody>
      </p:sp>
      <p:sp>
        <p:nvSpPr>
          <p:cNvPr id="6" name="Footer Placeholder 5">
            <a:extLst>
              <a:ext uri="{FF2B5EF4-FFF2-40B4-BE49-F238E27FC236}">
                <a16:creationId xmlns="" xmlns:a16="http://schemas.microsoft.com/office/drawing/2014/main" id="{3DFBCA88-F861-E943-A06D-6F3496B5E7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631C884-6ED8-B04E-ABBB-592FEC4CCDD9}"/>
              </a:ext>
            </a:extLst>
          </p:cNvPr>
          <p:cNvSpPr>
            <a:spLocks noGrp="1"/>
          </p:cNvSpPr>
          <p:nvPr>
            <p:ph type="sldNum" sz="quarter" idx="12"/>
          </p:nvPr>
        </p:nvSpPr>
        <p:spPr/>
        <p:txBody>
          <a:bodyPr/>
          <a:lstStyle/>
          <a:p>
            <a:fld id="{1AB4B919-0BDA-8B4C-8E84-EC888EBD686C}" type="slidenum">
              <a:rPr lang="en-US" smtClean="0"/>
              <a:t>‹#›</a:t>
            </a:fld>
            <a:endParaRPr lang="en-US"/>
          </a:p>
        </p:txBody>
      </p:sp>
    </p:spTree>
    <p:extLst>
      <p:ext uri="{BB962C8B-B14F-4D97-AF65-F5344CB8AC3E}">
        <p14:creationId xmlns:p14="http://schemas.microsoft.com/office/powerpoint/2010/main" val="3223394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61FBDE-58C6-7049-8AD3-48C505D8BE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 xmlns:a16="http://schemas.microsoft.com/office/drawing/2014/main" id="{7159F67E-24C5-D74F-9C88-A3D80BBA2F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518F65F-5971-134D-929E-1274DA9D7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a:extLst>
              <a:ext uri="{FF2B5EF4-FFF2-40B4-BE49-F238E27FC236}">
                <a16:creationId xmlns="" xmlns:a16="http://schemas.microsoft.com/office/drawing/2014/main" id="{5F5D7BC9-D06A-DB41-86A7-32B07CEE9CE0}"/>
              </a:ext>
            </a:extLst>
          </p:cNvPr>
          <p:cNvSpPr>
            <a:spLocks noGrp="1"/>
          </p:cNvSpPr>
          <p:nvPr>
            <p:ph type="dt" sz="half" idx="10"/>
          </p:nvPr>
        </p:nvSpPr>
        <p:spPr/>
        <p:txBody>
          <a:bodyPr/>
          <a:lstStyle/>
          <a:p>
            <a:fld id="{95F9D552-5F92-F647-8A10-A9A90A9DB8FA}" type="datetimeFigureOut">
              <a:rPr lang="en-US" smtClean="0"/>
              <a:t>3/5/2019</a:t>
            </a:fld>
            <a:endParaRPr lang="en-US"/>
          </a:p>
        </p:txBody>
      </p:sp>
      <p:sp>
        <p:nvSpPr>
          <p:cNvPr id="6" name="Footer Placeholder 5">
            <a:extLst>
              <a:ext uri="{FF2B5EF4-FFF2-40B4-BE49-F238E27FC236}">
                <a16:creationId xmlns="" xmlns:a16="http://schemas.microsoft.com/office/drawing/2014/main" id="{2D5CAD45-6E06-1947-A035-85345CF27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9E7D4AA-F0A4-1A40-8DCE-EA10C86198A2}"/>
              </a:ext>
            </a:extLst>
          </p:cNvPr>
          <p:cNvSpPr>
            <a:spLocks noGrp="1"/>
          </p:cNvSpPr>
          <p:nvPr>
            <p:ph type="sldNum" sz="quarter" idx="12"/>
          </p:nvPr>
        </p:nvSpPr>
        <p:spPr/>
        <p:txBody>
          <a:bodyPr/>
          <a:lstStyle/>
          <a:p>
            <a:fld id="{1AB4B919-0BDA-8B4C-8E84-EC888EBD686C}" type="slidenum">
              <a:rPr lang="en-US" smtClean="0"/>
              <a:t>‹#›</a:t>
            </a:fld>
            <a:endParaRPr lang="en-US"/>
          </a:p>
        </p:txBody>
      </p:sp>
    </p:spTree>
    <p:extLst>
      <p:ext uri="{BB962C8B-B14F-4D97-AF65-F5344CB8AC3E}">
        <p14:creationId xmlns:p14="http://schemas.microsoft.com/office/powerpoint/2010/main" val="213862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22933F4-14AD-494E-B38B-73492FC90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6CFB0D65-C25D-1140-B59D-DC52C002A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B63D7BCA-A31E-204F-BC79-C69D5B8BA5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9D552-5F92-F647-8A10-A9A90A9DB8FA}" type="datetimeFigureOut">
              <a:rPr lang="en-US" smtClean="0"/>
              <a:t>3/5/2019</a:t>
            </a:fld>
            <a:endParaRPr lang="en-US"/>
          </a:p>
        </p:txBody>
      </p:sp>
      <p:sp>
        <p:nvSpPr>
          <p:cNvPr id="5" name="Footer Placeholder 4">
            <a:extLst>
              <a:ext uri="{FF2B5EF4-FFF2-40B4-BE49-F238E27FC236}">
                <a16:creationId xmlns="" xmlns:a16="http://schemas.microsoft.com/office/drawing/2014/main" id="{E69DD54A-6998-4945-8B1D-F0B201BB82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B98F5F8-4AB0-5746-93E8-4FB1ABE747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4B919-0BDA-8B4C-8E84-EC888EBD686C}" type="slidenum">
              <a:rPr lang="en-US" smtClean="0"/>
              <a:t>‹#›</a:t>
            </a:fld>
            <a:endParaRPr lang="en-US"/>
          </a:p>
        </p:txBody>
      </p:sp>
    </p:spTree>
    <p:extLst>
      <p:ext uri="{BB962C8B-B14F-4D97-AF65-F5344CB8AC3E}">
        <p14:creationId xmlns:p14="http://schemas.microsoft.com/office/powerpoint/2010/main" val="414207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CABE20-D5FA-494F-8A0A-0B9FCBE282A9}"/>
              </a:ext>
            </a:extLst>
          </p:cNvPr>
          <p:cNvSpPr>
            <a:spLocks noGrp="1"/>
          </p:cNvSpPr>
          <p:nvPr>
            <p:ph type="ctrTitle"/>
          </p:nvPr>
        </p:nvSpPr>
        <p:spPr>
          <a:xfrm>
            <a:off x="1422604" y="624604"/>
            <a:ext cx="9144000" cy="3818347"/>
          </a:xfrm>
        </p:spPr>
        <p:txBody>
          <a:bodyPr>
            <a:normAutofit fontScale="90000"/>
          </a:bodyPr>
          <a:lstStyle/>
          <a:p>
            <a:r>
              <a:rPr lang="en-GB"/>
              <a:t>Haughty. Optimistic. Pessemistic. Rude.  Astute. Charismatic. Empathetic. Cocky. Fierce. Fearless. Conscientious. Self absorbed. Uptight. Ignorant.</a:t>
            </a:r>
            <a:endParaRPr lang="en-US"/>
          </a:p>
        </p:txBody>
      </p:sp>
      <p:sp>
        <p:nvSpPr>
          <p:cNvPr id="3" name="Subtitle 2">
            <a:extLst>
              <a:ext uri="{FF2B5EF4-FFF2-40B4-BE49-F238E27FC236}">
                <a16:creationId xmlns="" xmlns:a16="http://schemas.microsoft.com/office/drawing/2014/main" id="{D2436AA6-7E6C-6743-9C98-AFEF14690E75}"/>
              </a:ext>
            </a:extLst>
          </p:cNvPr>
          <p:cNvSpPr>
            <a:spLocks noGrp="1"/>
          </p:cNvSpPr>
          <p:nvPr>
            <p:ph type="subTitle" idx="1"/>
          </p:nvPr>
        </p:nvSpPr>
        <p:spPr>
          <a:xfrm>
            <a:off x="1311992" y="4920175"/>
            <a:ext cx="9144000" cy="1655762"/>
          </a:xfrm>
        </p:spPr>
        <p:txBody>
          <a:bodyPr>
            <a:normAutofit/>
          </a:bodyPr>
          <a:lstStyle/>
          <a:p>
            <a:r>
              <a:rPr lang="en-GB" sz="3200" dirty="0"/>
              <a:t>These are adjectives to describe someone’s character. </a:t>
            </a:r>
            <a:endParaRPr lang="en-US" sz="3200" dirty="0"/>
          </a:p>
        </p:txBody>
      </p:sp>
      <p:sp>
        <p:nvSpPr>
          <p:cNvPr id="4" name="椭圆 3"/>
          <p:cNvSpPr/>
          <p:nvPr/>
        </p:nvSpPr>
        <p:spPr>
          <a:xfrm>
            <a:off x="9144000" y="5016500"/>
            <a:ext cx="838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33800" y="838200"/>
            <a:ext cx="914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553200" y="838200"/>
            <a:ext cx="914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733800" y="1600200"/>
            <a:ext cx="914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077200" y="1600200"/>
            <a:ext cx="685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505200" y="236220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781800" y="2362200"/>
            <a:ext cx="914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372600" y="2362200"/>
            <a:ext cx="609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981200" y="2895600"/>
            <a:ext cx="457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191000" y="31242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772400" y="2971800"/>
            <a:ext cx="990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505200" y="3810000"/>
            <a:ext cx="914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553200" y="3810000"/>
            <a:ext cx="609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372600" y="3810000"/>
            <a:ext cx="609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80458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06C9D1-1B1D-1E4F-B5EE-A996BE4245B5}"/>
              </a:ext>
            </a:extLst>
          </p:cNvPr>
          <p:cNvSpPr>
            <a:spLocks noGrp="1"/>
          </p:cNvSpPr>
          <p:nvPr>
            <p:ph type="title"/>
          </p:nvPr>
        </p:nvSpPr>
        <p:spPr>
          <a:xfrm>
            <a:off x="838200" y="365125"/>
            <a:ext cx="10515600" cy="92075"/>
          </a:xfrm>
        </p:spPr>
        <p:txBody>
          <a:bodyPr>
            <a:normAutofit fontScale="90000"/>
          </a:bodyPr>
          <a:lstStyle/>
          <a:p>
            <a:endParaRPr lang="en-US" dirty="0"/>
          </a:p>
        </p:txBody>
      </p:sp>
      <p:sp>
        <p:nvSpPr>
          <p:cNvPr id="3" name="Content Placeholder 2">
            <a:extLst>
              <a:ext uri="{FF2B5EF4-FFF2-40B4-BE49-F238E27FC236}">
                <a16:creationId xmlns="" xmlns:a16="http://schemas.microsoft.com/office/drawing/2014/main" id="{68E11CC1-04C4-8344-A39F-302C9F380726}"/>
              </a:ext>
            </a:extLst>
          </p:cNvPr>
          <p:cNvSpPr>
            <a:spLocks noGrp="1"/>
          </p:cNvSpPr>
          <p:nvPr>
            <p:ph idx="1"/>
          </p:nvPr>
        </p:nvSpPr>
        <p:spPr>
          <a:xfrm>
            <a:off x="838200" y="685800"/>
            <a:ext cx="10515600" cy="5491163"/>
          </a:xfrm>
        </p:spPr>
        <p:txBody>
          <a:bodyPr>
            <a:noAutofit/>
          </a:bodyPr>
          <a:lstStyle/>
          <a:p>
            <a:r>
              <a:rPr lang="en-US" sz="3200" dirty="0" smtClean="0"/>
              <a:t>Hands up if you are (characteristic).</a:t>
            </a:r>
          </a:p>
          <a:p>
            <a:r>
              <a:rPr lang="en-US" altLang="zh-CN" sz="3200" dirty="0"/>
              <a:t>Activity: Charades. </a:t>
            </a:r>
            <a:endParaRPr lang="en-US" altLang="zh-CN" sz="3200" dirty="0" smtClean="0"/>
          </a:p>
          <a:p>
            <a:r>
              <a:rPr lang="en-US" sz="3200" dirty="0" smtClean="0"/>
              <a:t>Hand out worksheet. </a:t>
            </a:r>
          </a:p>
          <a:p>
            <a:endParaRPr lang="en-US" sz="3200" dirty="0" smtClean="0"/>
          </a:p>
          <a:p>
            <a:r>
              <a:rPr lang="en-US" sz="3200" dirty="0" smtClean="0"/>
              <a:t>Mingle: Ask all students and write a student’s name next to each adjective. “Do you think you can be…?”</a:t>
            </a:r>
          </a:p>
          <a:p>
            <a:r>
              <a:rPr lang="en-US" sz="3200" dirty="0" err="1" smtClean="0"/>
              <a:t>E.g</a:t>
            </a:r>
            <a:r>
              <a:rPr lang="en-US" sz="3200" dirty="0" smtClean="0"/>
              <a:t>: Optimistic: Dennis</a:t>
            </a:r>
          </a:p>
          <a:p>
            <a:r>
              <a:rPr lang="en-US" sz="3200" dirty="0" smtClean="0"/>
              <a:t>Fierce: Sunny</a:t>
            </a:r>
          </a:p>
          <a:p>
            <a:r>
              <a:rPr lang="en-US" sz="3200" dirty="0" smtClean="0"/>
              <a:t>Self absorbed: Mary</a:t>
            </a:r>
            <a:endParaRPr lang="en-US" sz="3200" dirty="0"/>
          </a:p>
        </p:txBody>
      </p:sp>
    </p:spTree>
    <p:extLst>
      <p:ext uri="{BB962C8B-B14F-4D97-AF65-F5344CB8AC3E}">
        <p14:creationId xmlns:p14="http://schemas.microsoft.com/office/powerpoint/2010/main" val="2897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75D5D3-773E-D14E-89F9-154C8564F075}"/>
              </a:ext>
            </a:extLst>
          </p:cNvPr>
          <p:cNvSpPr>
            <a:spLocks noGrp="1"/>
          </p:cNvSpPr>
          <p:nvPr>
            <p:ph type="title"/>
          </p:nvPr>
        </p:nvSpPr>
        <p:spPr/>
        <p:txBody>
          <a:bodyPr/>
          <a:lstStyle/>
          <a:p>
            <a:r>
              <a:rPr lang="en-US" dirty="0" smtClean="0"/>
              <a:t>Panel discussion. </a:t>
            </a:r>
            <a:br>
              <a:rPr lang="en-US" dirty="0" smtClean="0"/>
            </a:br>
            <a:endParaRPr lang="en-US" dirty="0"/>
          </a:p>
        </p:txBody>
      </p:sp>
      <p:sp>
        <p:nvSpPr>
          <p:cNvPr id="3" name="Content Placeholder 2">
            <a:extLst>
              <a:ext uri="{FF2B5EF4-FFF2-40B4-BE49-F238E27FC236}">
                <a16:creationId xmlns="" xmlns:a16="http://schemas.microsoft.com/office/drawing/2014/main" id="{F8FFDC3F-61D6-9E42-A652-B29EB4378E30}"/>
              </a:ext>
            </a:extLst>
          </p:cNvPr>
          <p:cNvSpPr>
            <a:spLocks noGrp="1"/>
          </p:cNvSpPr>
          <p:nvPr>
            <p:ph idx="1"/>
          </p:nvPr>
        </p:nvSpPr>
        <p:spPr>
          <a:xfrm>
            <a:off x="381000" y="3429000"/>
            <a:ext cx="10515600" cy="3128963"/>
          </a:xfrm>
        </p:spPr>
        <p:txBody>
          <a:bodyPr>
            <a:normAutofit/>
          </a:bodyPr>
          <a:lstStyle/>
          <a:p>
            <a:pPr marL="0" indent="0">
              <a:buNone/>
            </a:pPr>
            <a:r>
              <a:rPr lang="en-GB" sz="1200" dirty="0"/>
              <a:t/>
            </a:r>
            <a:br>
              <a:rPr lang="en-GB" sz="1200" dirty="0"/>
            </a:br>
            <a:endParaRPr lang="en-GB" sz="1200" b="0" i="0" dirty="0">
              <a:solidFill>
                <a:srgbClr val="000000"/>
              </a:solidFill>
              <a:effectLst/>
              <a:latin typeface="Arial" panose="020B0604020202020204" pitchFamily="34" charset="0"/>
            </a:endParaRPr>
          </a:p>
        </p:txBody>
      </p:sp>
      <p:pic>
        <p:nvPicPr>
          <p:cNvPr id="1026" name="Picture 2" descr="Image result for panel discu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304800"/>
            <a:ext cx="4038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362200"/>
            <a:ext cx="7315200" cy="3785652"/>
          </a:xfrm>
          <a:prstGeom prst="rect">
            <a:avLst/>
          </a:prstGeom>
          <a:noFill/>
        </p:spPr>
        <p:txBody>
          <a:bodyPr wrap="square" rtlCol="0">
            <a:spAutoFit/>
          </a:bodyPr>
          <a:lstStyle/>
          <a:p>
            <a:r>
              <a:rPr lang="en-US" altLang="zh-CN" sz="2400" dirty="0" smtClean="0"/>
              <a:t>We will record a new podcast episode, titled:</a:t>
            </a:r>
          </a:p>
          <a:p>
            <a:r>
              <a:rPr lang="en-US" altLang="zh-CN" sz="2400" dirty="0" smtClean="0"/>
              <a:t>1. How can we make work environments  more successful? </a:t>
            </a:r>
          </a:p>
          <a:p>
            <a:endParaRPr lang="en-US" altLang="zh-CN" sz="2400" dirty="0"/>
          </a:p>
          <a:p>
            <a:r>
              <a:rPr lang="en-US" altLang="zh-CN" sz="2400" dirty="0" smtClean="0"/>
              <a:t>Key words: Nurturing/ supportive/ anti-bullying/ polite manners.  </a:t>
            </a:r>
          </a:p>
          <a:p>
            <a:endParaRPr lang="en-US" altLang="zh-CN" sz="2400" dirty="0"/>
          </a:p>
          <a:p>
            <a:r>
              <a:rPr lang="en-US" altLang="zh-CN" sz="2400" dirty="0" smtClean="0"/>
              <a:t>2. Discuss: What are the best and worst qualities to have? Why? E.g. ‘I think it’s the worst to be cocky and arrogant because this is not very considerate of others feelings. However a little bit of arrogance can be attractive. </a:t>
            </a:r>
            <a:endParaRPr lang="zh-CN" altLang="en-US" sz="2400" dirty="0"/>
          </a:p>
        </p:txBody>
      </p:sp>
      <p:pic>
        <p:nvPicPr>
          <p:cNvPr id="1028" name="Picture 4" descr="Image result for podca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86" y="962025"/>
            <a:ext cx="285750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829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118EE1-AEEF-EE4E-AF67-3710E0DA5A4C}"/>
              </a:ext>
            </a:extLst>
          </p:cNvPr>
          <p:cNvSpPr>
            <a:spLocks noGrp="1"/>
          </p:cNvSpPr>
          <p:nvPr>
            <p:ph type="title"/>
          </p:nvPr>
        </p:nvSpPr>
        <p:spPr/>
        <p:txBody>
          <a:bodyPr/>
          <a:lstStyle/>
          <a:p>
            <a:r>
              <a:rPr lang="en-GB"/>
              <a:t>Language of debate</a:t>
            </a:r>
            <a:endParaRPr lang="en-US"/>
          </a:p>
        </p:txBody>
      </p:sp>
      <p:sp>
        <p:nvSpPr>
          <p:cNvPr id="3" name="Content Placeholder 2">
            <a:extLst>
              <a:ext uri="{FF2B5EF4-FFF2-40B4-BE49-F238E27FC236}">
                <a16:creationId xmlns="" xmlns:a16="http://schemas.microsoft.com/office/drawing/2014/main" id="{8AC7CD12-B521-1F42-9AD4-6503A0B8766C}"/>
              </a:ext>
            </a:extLst>
          </p:cNvPr>
          <p:cNvSpPr>
            <a:spLocks noGrp="1"/>
          </p:cNvSpPr>
          <p:nvPr>
            <p:ph idx="1"/>
          </p:nvPr>
        </p:nvSpPr>
        <p:spPr/>
        <p:txBody>
          <a:bodyPr>
            <a:normAutofit lnSpcReduction="10000"/>
          </a:bodyPr>
          <a:lstStyle/>
          <a:p>
            <a:r>
              <a:rPr lang="en-GB" dirty="0"/>
              <a:t>As far as </a:t>
            </a:r>
            <a:r>
              <a:rPr lang="en-GB" dirty="0" err="1" smtClean="0"/>
              <a:t>Im</a:t>
            </a:r>
            <a:r>
              <a:rPr lang="en-GB" dirty="0" smtClean="0"/>
              <a:t> </a:t>
            </a:r>
            <a:r>
              <a:rPr lang="en-GB" dirty="0"/>
              <a:t>concerned...</a:t>
            </a:r>
          </a:p>
          <a:p>
            <a:r>
              <a:rPr lang="en-GB" dirty="0"/>
              <a:t>I strongly feel that..</a:t>
            </a:r>
          </a:p>
          <a:p>
            <a:r>
              <a:rPr lang="en-GB" dirty="0"/>
              <a:t>If it were up to me...</a:t>
            </a:r>
          </a:p>
          <a:p>
            <a:r>
              <a:rPr lang="en-GB" dirty="0" err="1" smtClean="0"/>
              <a:t>Im</a:t>
            </a:r>
            <a:r>
              <a:rPr lang="en-GB" dirty="0" smtClean="0"/>
              <a:t> </a:t>
            </a:r>
            <a:r>
              <a:rPr lang="en-GB" dirty="0"/>
              <a:t>convinced that...</a:t>
            </a:r>
          </a:p>
          <a:p>
            <a:r>
              <a:rPr lang="en-GB" dirty="0" err="1" smtClean="0"/>
              <a:t>Wouldnt</a:t>
            </a:r>
            <a:r>
              <a:rPr lang="en-GB" dirty="0" smtClean="0"/>
              <a:t> </a:t>
            </a:r>
            <a:r>
              <a:rPr lang="en-GB" dirty="0"/>
              <a:t>you agree that...</a:t>
            </a:r>
          </a:p>
          <a:p>
            <a:r>
              <a:rPr lang="en-GB" dirty="0"/>
              <a:t>Without a doubt...</a:t>
            </a:r>
          </a:p>
          <a:p>
            <a:r>
              <a:rPr lang="en-GB" dirty="0"/>
              <a:t>I suspect that...</a:t>
            </a:r>
          </a:p>
          <a:p>
            <a:r>
              <a:rPr lang="en-GB" dirty="0"/>
              <a:t>The way I see it...</a:t>
            </a:r>
          </a:p>
          <a:p>
            <a:r>
              <a:rPr lang="en-GB" dirty="0" smtClean="0"/>
              <a:t>Id </a:t>
            </a:r>
            <a:r>
              <a:rPr lang="en-GB" dirty="0"/>
              <a:t>like to point out that....</a:t>
            </a:r>
            <a:endParaRPr lang="en-US" dirty="0"/>
          </a:p>
        </p:txBody>
      </p:sp>
    </p:spTree>
    <p:extLst>
      <p:ext uri="{BB962C8B-B14F-4D97-AF65-F5344CB8AC3E}">
        <p14:creationId xmlns:p14="http://schemas.microsoft.com/office/powerpoint/2010/main" val="1756683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t>What adjectives would you use to describe these people? (Let’s be judgmental!) General presumptions. </a:t>
            </a:r>
            <a:endParaRPr lang="zh-CN" altLang="en-US" sz="3200" dirty="0"/>
          </a:p>
        </p:txBody>
      </p:sp>
      <p:sp>
        <p:nvSpPr>
          <p:cNvPr id="3" name="内容占位符 2"/>
          <p:cNvSpPr>
            <a:spLocks noGrp="1"/>
          </p:cNvSpPr>
          <p:nvPr>
            <p:ph idx="1"/>
          </p:nvPr>
        </p:nvSpPr>
        <p:spPr/>
        <p:txBody>
          <a:bodyPr/>
          <a:lstStyle/>
          <a:p>
            <a:pPr marL="0" indent="0">
              <a:buNone/>
            </a:pPr>
            <a:endParaRPr lang="zh-CN" altLang="en-US" dirty="0"/>
          </a:p>
        </p:txBody>
      </p:sp>
      <p:sp>
        <p:nvSpPr>
          <p:cNvPr id="4" name="AutoShape 2" descr="Image result for surge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Image result for surge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Image result for surge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8" descr="Image result for surge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082" name="Picture 10"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4800600"/>
            <a:ext cx="2765425" cy="202018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activ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31" y="2667000"/>
            <a:ext cx="2743200" cy="199072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activ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061655"/>
            <a:ext cx="2571750" cy="170497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mean gir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667000"/>
            <a:ext cx="2495550" cy="199072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mage result for loving mot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752600"/>
            <a:ext cx="2667000" cy="23622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0" descr="Image result for hooliga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22" descr="Image result for hooliga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096" name="Picture 24" descr="See the source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4114800"/>
            <a:ext cx="3048000" cy="2443163"/>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6" descr="Image result for greenpeace volunteer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28" descr="Image result for greenpeace volunteers"/>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102" name="Picture 30" descr="See the source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3378" y="3581400"/>
            <a:ext cx="30099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733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Never judge a book by its cover”.</a:t>
            </a:r>
            <a:endParaRPr lang="zh-CN" altLang="en-US" dirty="0"/>
          </a:p>
        </p:txBody>
      </p:sp>
      <p:sp>
        <p:nvSpPr>
          <p:cNvPr id="3" name="内容占位符 2"/>
          <p:cNvSpPr>
            <a:spLocks noGrp="1"/>
          </p:cNvSpPr>
          <p:nvPr>
            <p:ph idx="1"/>
          </p:nvPr>
        </p:nvSpPr>
        <p:spPr/>
        <p:txBody>
          <a:bodyPr/>
          <a:lstStyle/>
          <a:p>
            <a:r>
              <a:rPr lang="en-US" altLang="zh-CN" dirty="0" smtClean="0"/>
              <a:t>Why is it so hard to pass judgments of other people’s characters?</a:t>
            </a:r>
          </a:p>
          <a:p>
            <a:r>
              <a:rPr lang="en-US" altLang="zh-CN" dirty="0" smtClean="0"/>
              <a:t>What is meant by “things are not always as they seem”. </a:t>
            </a:r>
          </a:p>
          <a:p>
            <a:r>
              <a:rPr lang="en-US" altLang="zh-CN" dirty="0" smtClean="0"/>
              <a:t>What is an ‘illusion’ and ‘perception’? </a:t>
            </a:r>
          </a:p>
          <a:p>
            <a:endParaRPr lang="en-US" altLang="zh-CN" dirty="0"/>
          </a:p>
          <a:p>
            <a:r>
              <a:rPr lang="en-US" altLang="zh-CN" dirty="0" smtClean="0"/>
              <a:t>When is it ok to make a judgment?</a:t>
            </a:r>
            <a:endParaRPr lang="zh-CN" altLang="en-US" dirty="0"/>
          </a:p>
        </p:txBody>
      </p:sp>
      <p:pic>
        <p:nvPicPr>
          <p:cNvPr id="4098" name="Picture 2" descr="Image result for jud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419600"/>
            <a:ext cx="3581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Optical Illusions Brain Teas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Image result for Optical Illusions Brain Tease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8" descr="Image result for Optical Illusions Brain Tease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10" descr="Image result for Optical Illusions Brain Teaser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2" descr="Image result for Optical Illusions Brain Teaser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110" name="Picture 1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409244"/>
            <a:ext cx="4286250" cy="3219451"/>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Image result for percep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343401"/>
            <a:ext cx="3581400" cy="228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29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AD620C-DEF8-C544-8CD3-E5D2EC1C054E}"/>
              </a:ext>
            </a:extLst>
          </p:cNvPr>
          <p:cNvSpPr>
            <a:spLocks noGrp="1"/>
          </p:cNvSpPr>
          <p:nvPr>
            <p:ph type="title"/>
          </p:nvPr>
        </p:nvSpPr>
        <p:spPr>
          <a:xfrm>
            <a:off x="838200" y="365125"/>
            <a:ext cx="3208389" cy="1553269"/>
          </a:xfrm>
        </p:spPr>
        <p:txBody>
          <a:bodyPr>
            <a:noAutofit/>
          </a:bodyPr>
          <a:lstStyle/>
          <a:p>
            <a:r>
              <a:rPr lang="en-GB" sz="2800" dirty="0"/>
              <a:t>Looking down nose.</a:t>
            </a:r>
            <a:br>
              <a:rPr lang="en-GB" sz="2800" dirty="0"/>
            </a:br>
            <a:r>
              <a:rPr lang="en-GB" sz="2800" dirty="0"/>
              <a:t>Unfriendly</a:t>
            </a:r>
            <a:br>
              <a:rPr lang="en-GB" sz="2800" dirty="0"/>
            </a:br>
            <a:r>
              <a:rPr lang="en-GB" sz="2800" dirty="0"/>
              <a:t>hard </a:t>
            </a:r>
            <a:r>
              <a:rPr lang="en-GB" sz="2800" dirty="0" smtClean="0"/>
              <a:t>face</a:t>
            </a:r>
            <a:br>
              <a:rPr lang="en-GB" sz="2800" dirty="0" smtClean="0"/>
            </a:br>
            <a:r>
              <a:rPr lang="en-GB" sz="2800" dirty="0" smtClean="0"/>
              <a:t>Ignores others </a:t>
            </a:r>
            <a:endParaRPr lang="en-US" sz="2800" dirty="0"/>
          </a:p>
        </p:txBody>
      </p:sp>
      <p:pic>
        <p:nvPicPr>
          <p:cNvPr id="4" name="Picture 4">
            <a:extLst>
              <a:ext uri="{FF2B5EF4-FFF2-40B4-BE49-F238E27FC236}">
                <a16:creationId xmlns="" xmlns:a16="http://schemas.microsoft.com/office/drawing/2014/main" id="{435A4AD4-3B45-E140-8073-A19C3FF24FE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512530"/>
            <a:ext cx="4566231" cy="3424673"/>
          </a:xfrm>
          <a:prstGeom prst="rect">
            <a:avLst/>
          </a:prstGeom>
        </p:spPr>
      </p:pic>
      <p:pic>
        <p:nvPicPr>
          <p:cNvPr id="6" name="Picture 6">
            <a:extLst>
              <a:ext uri="{FF2B5EF4-FFF2-40B4-BE49-F238E27FC236}">
                <a16:creationId xmlns="" xmlns:a16="http://schemas.microsoft.com/office/drawing/2014/main" id="{7419705D-66F1-BD4C-B3BC-7623D340FE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3994" y="2590800"/>
            <a:ext cx="4566230" cy="3043673"/>
          </a:xfrm>
          <a:prstGeom prst="rect">
            <a:avLst/>
          </a:prstGeom>
        </p:spPr>
      </p:pic>
      <p:sp>
        <p:nvSpPr>
          <p:cNvPr id="57" name="TextBox 56">
            <a:extLst>
              <a:ext uri="{FF2B5EF4-FFF2-40B4-BE49-F238E27FC236}">
                <a16:creationId xmlns="" xmlns:a16="http://schemas.microsoft.com/office/drawing/2014/main" id="{863E16CC-81FE-1748-BC39-B829974C098C}"/>
              </a:ext>
            </a:extLst>
          </p:cNvPr>
          <p:cNvSpPr txBox="1"/>
          <p:nvPr/>
        </p:nvSpPr>
        <p:spPr>
          <a:xfrm>
            <a:off x="6391974" y="533400"/>
            <a:ext cx="4370270" cy="1815882"/>
          </a:xfrm>
          <a:prstGeom prst="rect">
            <a:avLst/>
          </a:prstGeom>
          <a:noFill/>
        </p:spPr>
        <p:txBody>
          <a:bodyPr wrap="square" rtlCol="0">
            <a:spAutoFit/>
          </a:bodyPr>
          <a:lstStyle/>
          <a:p>
            <a:pPr algn="l"/>
            <a:r>
              <a:rPr lang="en-GB" sz="2800" dirty="0"/>
              <a:t>Taking a </a:t>
            </a:r>
            <a:r>
              <a:rPr lang="en-GB" sz="2800" dirty="0" err="1"/>
              <a:t>selfie</a:t>
            </a:r>
            <a:endParaRPr lang="en-GB" sz="2800" dirty="0"/>
          </a:p>
          <a:p>
            <a:pPr algn="l"/>
            <a:r>
              <a:rPr lang="en-GB" sz="2800" dirty="0"/>
              <a:t>Pouting lips</a:t>
            </a:r>
          </a:p>
          <a:p>
            <a:pPr algn="l"/>
            <a:r>
              <a:rPr lang="en-GB" sz="2800" dirty="0"/>
              <a:t>Not looking at anyone </a:t>
            </a:r>
            <a:r>
              <a:rPr lang="en-GB" sz="2800" dirty="0" smtClean="0"/>
              <a:t>else</a:t>
            </a:r>
          </a:p>
          <a:p>
            <a:pPr algn="l"/>
            <a:r>
              <a:rPr lang="en-GB" sz="2800" dirty="0" smtClean="0"/>
              <a:t>Checking her mirror</a:t>
            </a:r>
            <a:endParaRPr lang="en-US" sz="2800" dirty="0"/>
          </a:p>
        </p:txBody>
      </p:sp>
      <p:sp>
        <p:nvSpPr>
          <p:cNvPr id="5" name="TextBox 4">
            <a:extLst>
              <a:ext uri="{FF2B5EF4-FFF2-40B4-BE49-F238E27FC236}">
                <a16:creationId xmlns="" xmlns:a16="http://schemas.microsoft.com/office/drawing/2014/main" id="{14698EB4-34E4-7B4A-93AE-E54D636E3074}"/>
              </a:ext>
            </a:extLst>
          </p:cNvPr>
          <p:cNvSpPr txBox="1"/>
          <p:nvPr/>
        </p:nvSpPr>
        <p:spPr>
          <a:xfrm>
            <a:off x="990599" y="6188049"/>
            <a:ext cx="3490759" cy="523220"/>
          </a:xfrm>
          <a:prstGeom prst="rect">
            <a:avLst/>
          </a:prstGeom>
          <a:noFill/>
        </p:spPr>
        <p:txBody>
          <a:bodyPr wrap="square" rtlCol="0">
            <a:spAutoFit/>
          </a:bodyPr>
          <a:lstStyle/>
          <a:p>
            <a:pPr algn="l"/>
            <a:r>
              <a:rPr lang="en-GB" sz="2800" dirty="0"/>
              <a:t>She is</a:t>
            </a:r>
            <a:r>
              <a:rPr lang="en-GB" dirty="0" smtClean="0"/>
              <a:t>.... </a:t>
            </a:r>
            <a:endParaRPr lang="en-US" dirty="0"/>
          </a:p>
        </p:txBody>
      </p:sp>
      <p:sp>
        <p:nvSpPr>
          <p:cNvPr id="8" name="TextBox 7">
            <a:extLst>
              <a:ext uri="{FF2B5EF4-FFF2-40B4-BE49-F238E27FC236}">
                <a16:creationId xmlns="" xmlns:a16="http://schemas.microsoft.com/office/drawing/2014/main" id="{C5AD8A7B-349C-1947-929D-F344AA4364A2}"/>
              </a:ext>
            </a:extLst>
          </p:cNvPr>
          <p:cNvSpPr txBox="1"/>
          <p:nvPr/>
        </p:nvSpPr>
        <p:spPr>
          <a:xfrm>
            <a:off x="7604165" y="5943600"/>
            <a:ext cx="1828800" cy="523220"/>
          </a:xfrm>
          <a:prstGeom prst="rect">
            <a:avLst/>
          </a:prstGeom>
          <a:noFill/>
        </p:spPr>
        <p:txBody>
          <a:bodyPr wrap="square" rtlCol="0">
            <a:spAutoFit/>
          </a:bodyPr>
          <a:lstStyle/>
          <a:p>
            <a:pPr algn="l"/>
            <a:r>
              <a:rPr lang="en-GB" sz="2800" dirty="0"/>
              <a:t>She is</a:t>
            </a:r>
            <a:r>
              <a:rPr lang="en-GB" sz="2800" dirty="0" smtClean="0"/>
              <a:t>....</a:t>
            </a:r>
            <a:endParaRPr lang="en-US" sz="2800" dirty="0"/>
          </a:p>
        </p:txBody>
      </p:sp>
    </p:spTree>
    <p:extLst>
      <p:ext uri="{BB962C8B-B14F-4D97-AF65-F5344CB8AC3E}">
        <p14:creationId xmlns:p14="http://schemas.microsoft.com/office/powerpoint/2010/main" val="415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AF2071-B9B5-B54E-AD78-E79FE057A550}"/>
              </a:ext>
            </a:extLst>
          </p:cNvPr>
          <p:cNvSpPr>
            <a:spLocks noGrp="1"/>
          </p:cNvSpPr>
          <p:nvPr>
            <p:ph type="title"/>
          </p:nvPr>
        </p:nvSpPr>
        <p:spPr>
          <a:xfrm>
            <a:off x="838200" y="365125"/>
            <a:ext cx="3272913" cy="1325563"/>
          </a:xfrm>
        </p:spPr>
        <p:txBody>
          <a:bodyPr>
            <a:noAutofit/>
          </a:bodyPr>
          <a:lstStyle/>
          <a:p>
            <a:r>
              <a:rPr lang="en-GB" sz="2400" dirty="0"/>
              <a:t>Popular. </a:t>
            </a:r>
            <a:br>
              <a:rPr lang="en-GB" sz="2400" dirty="0"/>
            </a:br>
            <a:r>
              <a:rPr lang="en-GB" sz="2400" dirty="0" smtClean="0"/>
              <a:t>Throwing/ hosting </a:t>
            </a:r>
            <a:r>
              <a:rPr lang="en-GB" sz="2400" dirty="0"/>
              <a:t>a </a:t>
            </a:r>
            <a:r>
              <a:rPr lang="en-GB" sz="2400" dirty="0" smtClean="0"/>
              <a:t>party</a:t>
            </a:r>
            <a:br>
              <a:rPr lang="en-GB" sz="2400" dirty="0" smtClean="0"/>
            </a:br>
            <a:r>
              <a:rPr lang="en-GB" sz="2400" dirty="0" smtClean="0"/>
              <a:t>excellent social skills</a:t>
            </a:r>
            <a:r>
              <a:rPr lang="en-GB" sz="2400" dirty="0"/>
              <a:t/>
            </a:r>
            <a:br>
              <a:rPr lang="en-GB" sz="2400" dirty="0"/>
            </a:br>
            <a:r>
              <a:rPr lang="en-GB" sz="2400" dirty="0"/>
              <a:t>well dressed and </a:t>
            </a:r>
            <a:r>
              <a:rPr lang="en-GB" sz="2400" dirty="0" smtClean="0"/>
              <a:t>handsome and charming</a:t>
            </a:r>
            <a:endParaRPr lang="en-US" sz="2400" dirty="0"/>
          </a:p>
        </p:txBody>
      </p:sp>
      <p:pic>
        <p:nvPicPr>
          <p:cNvPr id="4" name="Picture 4">
            <a:extLst>
              <a:ext uri="{FF2B5EF4-FFF2-40B4-BE49-F238E27FC236}">
                <a16:creationId xmlns="" xmlns:a16="http://schemas.microsoft.com/office/drawing/2014/main" id="{3C3B4562-ABF1-5046-BCA3-5577C19B7F5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2438400"/>
            <a:ext cx="5801784" cy="4351338"/>
          </a:xfrm>
          <a:prstGeom prst="rect">
            <a:avLst/>
          </a:prstGeom>
        </p:spPr>
      </p:pic>
      <p:pic>
        <p:nvPicPr>
          <p:cNvPr id="6" name="Picture 6">
            <a:extLst>
              <a:ext uri="{FF2B5EF4-FFF2-40B4-BE49-F238E27FC236}">
                <a16:creationId xmlns="" xmlns:a16="http://schemas.microsoft.com/office/drawing/2014/main" id="{E3F16908-001C-D14F-B17B-3B5CE8D50A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3847" y="2517126"/>
            <a:ext cx="4064000" cy="4340874"/>
          </a:xfrm>
          <a:prstGeom prst="rect">
            <a:avLst/>
          </a:prstGeom>
        </p:spPr>
      </p:pic>
      <p:sp>
        <p:nvSpPr>
          <p:cNvPr id="8" name="TextBox 7">
            <a:extLst>
              <a:ext uri="{FF2B5EF4-FFF2-40B4-BE49-F238E27FC236}">
                <a16:creationId xmlns="" xmlns:a16="http://schemas.microsoft.com/office/drawing/2014/main" id="{FB358EF0-4D38-7B40-9AE0-B53F08CD4BA7}"/>
              </a:ext>
            </a:extLst>
          </p:cNvPr>
          <p:cNvSpPr txBox="1"/>
          <p:nvPr/>
        </p:nvSpPr>
        <p:spPr>
          <a:xfrm>
            <a:off x="7367740" y="113506"/>
            <a:ext cx="3300260" cy="1938992"/>
          </a:xfrm>
          <a:prstGeom prst="rect">
            <a:avLst/>
          </a:prstGeom>
          <a:noFill/>
        </p:spPr>
        <p:txBody>
          <a:bodyPr wrap="square" rtlCol="0">
            <a:spAutoFit/>
          </a:bodyPr>
          <a:lstStyle/>
          <a:p>
            <a:pPr algn="l"/>
            <a:r>
              <a:rPr lang="en-GB" sz="2400" dirty="0"/>
              <a:t>Bold outfit</a:t>
            </a:r>
          </a:p>
          <a:p>
            <a:pPr algn="l"/>
            <a:r>
              <a:rPr lang="en-GB" sz="2400" dirty="0"/>
              <a:t>Striking a pose</a:t>
            </a:r>
          </a:p>
          <a:p>
            <a:pPr algn="l"/>
            <a:r>
              <a:rPr lang="en-GB" sz="2400" dirty="0" smtClean="0"/>
              <a:t>Creative/ ‘</a:t>
            </a:r>
            <a:r>
              <a:rPr lang="en-GB" sz="2400" dirty="0" err="1" smtClean="0"/>
              <a:t>avant</a:t>
            </a:r>
            <a:r>
              <a:rPr lang="en-GB" sz="2400" dirty="0" smtClean="0"/>
              <a:t> guard’ </a:t>
            </a:r>
            <a:r>
              <a:rPr lang="en-GB" sz="2400" dirty="0"/>
              <a:t>style</a:t>
            </a:r>
          </a:p>
          <a:p>
            <a:pPr algn="l"/>
            <a:r>
              <a:rPr lang="en-GB" sz="2400" dirty="0" smtClean="0"/>
              <a:t>Confident/ self assured</a:t>
            </a:r>
            <a:endParaRPr lang="en-US" sz="2400" dirty="0"/>
          </a:p>
        </p:txBody>
      </p:sp>
      <p:sp>
        <p:nvSpPr>
          <p:cNvPr id="3" name="TextBox 2">
            <a:extLst>
              <a:ext uri="{FF2B5EF4-FFF2-40B4-BE49-F238E27FC236}">
                <a16:creationId xmlns="" xmlns:a16="http://schemas.microsoft.com/office/drawing/2014/main" id="{1152967E-84C7-6F4D-86F9-276E20DE1121}"/>
              </a:ext>
            </a:extLst>
          </p:cNvPr>
          <p:cNvSpPr txBox="1"/>
          <p:nvPr/>
        </p:nvSpPr>
        <p:spPr>
          <a:xfrm>
            <a:off x="-1848556" y="4114800"/>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1178688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212066-3906-3443-88D5-2FEC424E1E78}"/>
              </a:ext>
            </a:extLst>
          </p:cNvPr>
          <p:cNvSpPr>
            <a:spLocks noGrp="1"/>
          </p:cNvSpPr>
          <p:nvPr>
            <p:ph type="title"/>
          </p:nvPr>
        </p:nvSpPr>
        <p:spPr>
          <a:xfrm>
            <a:off x="607757" y="509279"/>
            <a:ext cx="2489404" cy="2005321"/>
          </a:xfrm>
        </p:spPr>
        <p:txBody>
          <a:bodyPr>
            <a:noAutofit/>
          </a:bodyPr>
          <a:lstStyle/>
          <a:p>
            <a:r>
              <a:rPr lang="en-GB" sz="2400" dirty="0" smtClean="0"/>
              <a:t>Joyful/ light/ happy</a:t>
            </a:r>
            <a:r>
              <a:rPr lang="en-GB" sz="2400" dirty="0"/>
              <a:t/>
            </a:r>
            <a:br>
              <a:rPr lang="en-GB" sz="2400" dirty="0"/>
            </a:br>
            <a:r>
              <a:rPr lang="en-GB" sz="2400" dirty="0" smtClean="0"/>
              <a:t>comfortable outside</a:t>
            </a:r>
            <a:br>
              <a:rPr lang="en-GB" sz="2400" dirty="0" smtClean="0"/>
            </a:br>
            <a:r>
              <a:rPr lang="en-GB" sz="2400" dirty="0" smtClean="0"/>
              <a:t>positive thinking</a:t>
            </a:r>
            <a:br>
              <a:rPr lang="en-GB" sz="2400" dirty="0" smtClean="0"/>
            </a:br>
            <a:r>
              <a:rPr lang="en-GB" sz="2400" dirty="0" smtClean="0"/>
              <a:t>gratitude </a:t>
            </a:r>
            <a:endParaRPr lang="en-US" sz="2400" dirty="0"/>
          </a:p>
        </p:txBody>
      </p:sp>
      <p:pic>
        <p:nvPicPr>
          <p:cNvPr id="4" name="Picture 4">
            <a:extLst>
              <a:ext uri="{FF2B5EF4-FFF2-40B4-BE49-F238E27FC236}">
                <a16:creationId xmlns="" xmlns:a16="http://schemas.microsoft.com/office/drawing/2014/main" id="{A8AB79CB-A4C3-4540-9544-EBB8F1F3AD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2895600"/>
            <a:ext cx="4639973" cy="3479980"/>
          </a:xfrm>
          <a:prstGeom prst="rect">
            <a:avLst/>
          </a:prstGeom>
        </p:spPr>
      </p:pic>
      <p:pic>
        <p:nvPicPr>
          <p:cNvPr id="6" name="Picture 6">
            <a:extLst>
              <a:ext uri="{FF2B5EF4-FFF2-40B4-BE49-F238E27FC236}">
                <a16:creationId xmlns="" xmlns:a16="http://schemas.microsoft.com/office/drawing/2014/main" id="{6790FE97-EB03-D147-B306-61535AB4B2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621" y="3048000"/>
            <a:ext cx="4064000" cy="3479980"/>
          </a:xfrm>
          <a:prstGeom prst="rect">
            <a:avLst/>
          </a:prstGeom>
        </p:spPr>
      </p:pic>
      <p:sp>
        <p:nvSpPr>
          <p:cNvPr id="8" name="TextBox 7">
            <a:extLst>
              <a:ext uri="{FF2B5EF4-FFF2-40B4-BE49-F238E27FC236}">
                <a16:creationId xmlns="" xmlns:a16="http://schemas.microsoft.com/office/drawing/2014/main" id="{D18E94EF-3AFD-894C-9CA8-75CBD3BDD0FE}"/>
              </a:ext>
            </a:extLst>
          </p:cNvPr>
          <p:cNvSpPr txBox="1"/>
          <p:nvPr/>
        </p:nvSpPr>
        <p:spPr>
          <a:xfrm>
            <a:off x="7008249" y="6042"/>
            <a:ext cx="1828800" cy="3046988"/>
          </a:xfrm>
          <a:prstGeom prst="rect">
            <a:avLst/>
          </a:prstGeom>
          <a:noFill/>
        </p:spPr>
        <p:txBody>
          <a:bodyPr wrap="square" rtlCol="0">
            <a:spAutoFit/>
          </a:bodyPr>
          <a:lstStyle/>
          <a:p>
            <a:pPr algn="l"/>
            <a:r>
              <a:rPr lang="en-GB" sz="2400" dirty="0"/>
              <a:t>Fundraising for charity</a:t>
            </a:r>
          </a:p>
          <a:p>
            <a:pPr algn="l"/>
            <a:r>
              <a:rPr lang="en-GB" sz="2400" dirty="0"/>
              <a:t>Thinking of other people</a:t>
            </a:r>
          </a:p>
          <a:p>
            <a:pPr algn="l"/>
            <a:r>
              <a:rPr lang="en-GB" sz="2400" dirty="0" smtClean="0"/>
              <a:t>Working/ giving time </a:t>
            </a:r>
            <a:r>
              <a:rPr lang="en-GB" sz="2400" dirty="0"/>
              <a:t>to help others</a:t>
            </a:r>
            <a:endParaRPr lang="en-US" sz="2400" dirty="0"/>
          </a:p>
        </p:txBody>
      </p:sp>
    </p:spTree>
    <p:extLst>
      <p:ext uri="{BB962C8B-B14F-4D97-AF65-F5344CB8AC3E}">
        <p14:creationId xmlns:p14="http://schemas.microsoft.com/office/powerpoint/2010/main" val="1738461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5604CB-3BAA-3E47-893D-59C4B7E35DAE}"/>
              </a:ext>
            </a:extLst>
          </p:cNvPr>
          <p:cNvSpPr>
            <a:spLocks noGrp="1"/>
          </p:cNvSpPr>
          <p:nvPr>
            <p:ph type="title"/>
          </p:nvPr>
        </p:nvSpPr>
        <p:spPr>
          <a:xfrm>
            <a:off x="838201" y="365125"/>
            <a:ext cx="2438400" cy="1844675"/>
          </a:xfrm>
        </p:spPr>
        <p:txBody>
          <a:bodyPr>
            <a:noAutofit/>
          </a:bodyPr>
          <a:lstStyle/>
          <a:p>
            <a:r>
              <a:rPr lang="en-GB" sz="2800" dirty="0"/>
              <a:t>Not listening</a:t>
            </a:r>
            <a:br>
              <a:rPr lang="en-GB" sz="2800" dirty="0"/>
            </a:br>
            <a:r>
              <a:rPr lang="en-GB" sz="2800" dirty="0"/>
              <a:t>do not care </a:t>
            </a:r>
            <a:br>
              <a:rPr lang="en-GB" sz="2800" dirty="0"/>
            </a:br>
            <a:r>
              <a:rPr lang="en-GB" sz="2800" dirty="0"/>
              <a:t>do not want to </a:t>
            </a:r>
            <a:r>
              <a:rPr lang="en-GB" sz="2800" dirty="0" smtClean="0"/>
              <a:t>know</a:t>
            </a:r>
            <a:br>
              <a:rPr lang="en-GB" sz="2800" dirty="0" smtClean="0"/>
            </a:br>
            <a:r>
              <a:rPr lang="en-GB" sz="2800" dirty="0" smtClean="0"/>
              <a:t>‘Who are you?”</a:t>
            </a:r>
            <a:endParaRPr lang="en-US" sz="2800" dirty="0"/>
          </a:p>
        </p:txBody>
      </p:sp>
      <p:pic>
        <p:nvPicPr>
          <p:cNvPr id="4" name="Picture 4">
            <a:extLst>
              <a:ext uri="{FF2B5EF4-FFF2-40B4-BE49-F238E27FC236}">
                <a16:creationId xmlns="" xmlns:a16="http://schemas.microsoft.com/office/drawing/2014/main" id="{E10ED534-D0CB-4440-9323-9AA69704F4C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2286000"/>
            <a:ext cx="5801784" cy="4351338"/>
          </a:xfrm>
          <a:prstGeom prst="rect">
            <a:avLst/>
          </a:prstGeom>
        </p:spPr>
      </p:pic>
      <p:pic>
        <p:nvPicPr>
          <p:cNvPr id="6" name="Picture 6">
            <a:extLst>
              <a:ext uri="{FF2B5EF4-FFF2-40B4-BE49-F238E27FC236}">
                <a16:creationId xmlns="" xmlns:a16="http://schemas.microsoft.com/office/drawing/2014/main" id="{1A18712D-C0FB-BB46-8696-B11AF1CE32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1936" y="2362200"/>
            <a:ext cx="5111864" cy="4350091"/>
          </a:xfrm>
          <a:prstGeom prst="rect">
            <a:avLst/>
          </a:prstGeom>
        </p:spPr>
      </p:pic>
      <p:sp>
        <p:nvSpPr>
          <p:cNvPr id="11" name="TextBox 10">
            <a:extLst>
              <a:ext uri="{FF2B5EF4-FFF2-40B4-BE49-F238E27FC236}">
                <a16:creationId xmlns="" xmlns:a16="http://schemas.microsoft.com/office/drawing/2014/main" id="{25F02DF2-DE33-3844-BE52-BCF91C1A79E5}"/>
              </a:ext>
            </a:extLst>
          </p:cNvPr>
          <p:cNvSpPr txBox="1"/>
          <p:nvPr/>
        </p:nvSpPr>
        <p:spPr>
          <a:xfrm>
            <a:off x="7260694" y="295718"/>
            <a:ext cx="2749773" cy="1569660"/>
          </a:xfrm>
          <a:prstGeom prst="rect">
            <a:avLst/>
          </a:prstGeom>
          <a:noFill/>
        </p:spPr>
        <p:txBody>
          <a:bodyPr wrap="square" rtlCol="0">
            <a:spAutoFit/>
          </a:bodyPr>
          <a:lstStyle/>
          <a:p>
            <a:pPr algn="l"/>
            <a:r>
              <a:rPr lang="en-GB" sz="2400" dirty="0"/>
              <a:t>I am the best</a:t>
            </a:r>
          </a:p>
          <a:p>
            <a:pPr algn="l"/>
            <a:r>
              <a:rPr lang="en-GB" sz="2400" dirty="0"/>
              <a:t>Everybody loves me</a:t>
            </a:r>
          </a:p>
          <a:p>
            <a:pPr algn="l"/>
            <a:r>
              <a:rPr lang="en-GB" sz="2400" dirty="0"/>
              <a:t>I am better than </a:t>
            </a:r>
            <a:r>
              <a:rPr lang="en-GB" sz="2400" dirty="0" smtClean="0"/>
              <a:t>you</a:t>
            </a:r>
          </a:p>
          <a:p>
            <a:pPr algn="l"/>
            <a:r>
              <a:rPr lang="en-GB" sz="2400" dirty="0" smtClean="0"/>
              <a:t>‘Kiss my ass’</a:t>
            </a:r>
            <a:endParaRPr lang="en-US" sz="2400" dirty="0"/>
          </a:p>
        </p:txBody>
      </p:sp>
    </p:spTree>
    <p:extLst>
      <p:ext uri="{BB962C8B-B14F-4D97-AF65-F5344CB8AC3E}">
        <p14:creationId xmlns:p14="http://schemas.microsoft.com/office/powerpoint/2010/main" val="1190486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BF0319-A92F-D24F-8377-60D74E20FD69}"/>
              </a:ext>
            </a:extLst>
          </p:cNvPr>
          <p:cNvSpPr>
            <a:spLocks noGrp="1"/>
          </p:cNvSpPr>
          <p:nvPr>
            <p:ph type="title"/>
          </p:nvPr>
        </p:nvSpPr>
        <p:spPr>
          <a:xfrm>
            <a:off x="838201" y="365125"/>
            <a:ext cx="3097776" cy="1325563"/>
          </a:xfrm>
        </p:spPr>
        <p:txBody>
          <a:bodyPr>
            <a:noAutofit/>
          </a:bodyPr>
          <a:lstStyle/>
          <a:p>
            <a:r>
              <a:rPr lang="en-GB" sz="2000" dirty="0"/>
              <a:t>Angry with other people</a:t>
            </a:r>
            <a:br>
              <a:rPr lang="en-GB" sz="2000" dirty="0"/>
            </a:br>
            <a:r>
              <a:rPr lang="en-GB" sz="2000" dirty="0"/>
              <a:t>easily irritated</a:t>
            </a:r>
            <a:br>
              <a:rPr lang="en-GB" sz="2000" dirty="0"/>
            </a:br>
            <a:r>
              <a:rPr lang="en-GB" sz="2000" dirty="0"/>
              <a:t>hardly ever </a:t>
            </a:r>
            <a:r>
              <a:rPr lang="en-GB" sz="2000" dirty="0" smtClean="0"/>
              <a:t>smiles</a:t>
            </a:r>
            <a:br>
              <a:rPr lang="en-GB" sz="2000" dirty="0" smtClean="0"/>
            </a:br>
            <a:r>
              <a:rPr lang="en-GB" sz="2000" dirty="0" smtClean="0"/>
              <a:t>Easily finds faults with others.</a:t>
            </a:r>
            <a:br>
              <a:rPr lang="en-GB" sz="2000" dirty="0" smtClean="0"/>
            </a:br>
            <a:r>
              <a:rPr lang="en-GB" sz="2000" dirty="0" smtClean="0"/>
              <a:t>Takes everything too seriously.</a:t>
            </a:r>
            <a:endParaRPr lang="en-US" sz="2000" dirty="0"/>
          </a:p>
        </p:txBody>
      </p:sp>
      <p:pic>
        <p:nvPicPr>
          <p:cNvPr id="4" name="Picture 4">
            <a:extLst>
              <a:ext uri="{FF2B5EF4-FFF2-40B4-BE49-F238E27FC236}">
                <a16:creationId xmlns="" xmlns:a16="http://schemas.microsoft.com/office/drawing/2014/main" id="{1724D07F-8E51-0A47-BF60-E0035F439EC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2286000"/>
            <a:ext cx="5801784" cy="4351338"/>
          </a:xfrm>
          <a:prstGeom prst="rect">
            <a:avLst/>
          </a:prstGeom>
        </p:spPr>
      </p:pic>
      <p:pic>
        <p:nvPicPr>
          <p:cNvPr id="6" name="Picture 6">
            <a:extLst>
              <a:ext uri="{FF2B5EF4-FFF2-40B4-BE49-F238E27FC236}">
                <a16:creationId xmlns="" xmlns:a16="http://schemas.microsoft.com/office/drawing/2014/main" id="{5C8F5212-784D-E046-9ADD-46489D6886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2438400"/>
            <a:ext cx="4064000" cy="4235349"/>
          </a:xfrm>
          <a:prstGeom prst="rect">
            <a:avLst/>
          </a:prstGeom>
        </p:spPr>
      </p:pic>
      <p:sp>
        <p:nvSpPr>
          <p:cNvPr id="8" name="TextBox 7">
            <a:extLst>
              <a:ext uri="{FF2B5EF4-FFF2-40B4-BE49-F238E27FC236}">
                <a16:creationId xmlns="" xmlns:a16="http://schemas.microsoft.com/office/drawing/2014/main" id="{7FE7219B-4557-2E41-8899-AB52E6BF6859}"/>
              </a:ext>
            </a:extLst>
          </p:cNvPr>
          <p:cNvSpPr txBox="1"/>
          <p:nvPr/>
        </p:nvSpPr>
        <p:spPr>
          <a:xfrm>
            <a:off x="7574844" y="152400"/>
            <a:ext cx="2698032" cy="2616101"/>
          </a:xfrm>
          <a:prstGeom prst="rect">
            <a:avLst/>
          </a:prstGeom>
          <a:noFill/>
        </p:spPr>
        <p:txBody>
          <a:bodyPr wrap="square" rtlCol="0">
            <a:spAutoFit/>
          </a:bodyPr>
          <a:lstStyle/>
          <a:p>
            <a:pPr algn="l"/>
            <a:r>
              <a:rPr lang="en-GB" sz="2000" dirty="0"/>
              <a:t>It is always raining on </a:t>
            </a:r>
            <a:r>
              <a:rPr lang="en-GB" sz="2000" dirty="0" smtClean="0"/>
              <a:t>me…</a:t>
            </a:r>
            <a:endParaRPr lang="en-GB" sz="2000" dirty="0"/>
          </a:p>
          <a:p>
            <a:pPr algn="l"/>
            <a:r>
              <a:rPr lang="en-GB" sz="2000" dirty="0"/>
              <a:t>Always grumpy</a:t>
            </a:r>
          </a:p>
          <a:p>
            <a:pPr algn="l"/>
            <a:r>
              <a:rPr lang="en-GB" sz="2000" dirty="0"/>
              <a:t>Everything is </a:t>
            </a:r>
            <a:r>
              <a:rPr lang="en-GB" sz="2000" dirty="0" smtClean="0"/>
              <a:t>terrible.</a:t>
            </a:r>
          </a:p>
          <a:p>
            <a:pPr algn="l"/>
            <a:r>
              <a:rPr lang="en-GB" sz="2000" dirty="0" smtClean="0"/>
              <a:t>Sees the worst  case scenarios.</a:t>
            </a:r>
          </a:p>
          <a:p>
            <a:pPr algn="l"/>
            <a:r>
              <a:rPr lang="en-GB" sz="2000" dirty="0" smtClean="0"/>
              <a:t>Doesn’t like people.</a:t>
            </a:r>
          </a:p>
          <a:p>
            <a:pPr algn="l"/>
            <a:endParaRPr lang="en-US" sz="2400" dirty="0"/>
          </a:p>
        </p:txBody>
      </p:sp>
    </p:spTree>
    <p:extLst>
      <p:ext uri="{BB962C8B-B14F-4D97-AF65-F5344CB8AC3E}">
        <p14:creationId xmlns:p14="http://schemas.microsoft.com/office/powerpoint/2010/main" val="3896580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369E32-8190-1D4E-998E-C4CE4BBE02E6}"/>
              </a:ext>
            </a:extLst>
          </p:cNvPr>
          <p:cNvSpPr>
            <a:spLocks noGrp="1"/>
          </p:cNvSpPr>
          <p:nvPr>
            <p:ph type="title"/>
          </p:nvPr>
        </p:nvSpPr>
        <p:spPr>
          <a:xfrm>
            <a:off x="838200" y="365125"/>
            <a:ext cx="4572000" cy="1920875"/>
          </a:xfrm>
        </p:spPr>
        <p:txBody>
          <a:bodyPr>
            <a:noAutofit/>
          </a:bodyPr>
          <a:lstStyle/>
          <a:p>
            <a:r>
              <a:rPr lang="en-GB" sz="2400" dirty="0"/>
              <a:t>I love my yoga job</a:t>
            </a:r>
            <a:br>
              <a:rPr lang="en-GB" sz="2400" dirty="0"/>
            </a:br>
            <a:r>
              <a:rPr lang="en-GB" sz="2400" dirty="0"/>
              <a:t>exercise everyday</a:t>
            </a:r>
            <a:br>
              <a:rPr lang="en-GB" sz="2400" dirty="0"/>
            </a:br>
            <a:r>
              <a:rPr lang="en-GB" sz="2400" dirty="0"/>
              <a:t>meet lots of people</a:t>
            </a:r>
            <a:br>
              <a:rPr lang="en-GB" sz="2400" dirty="0"/>
            </a:br>
            <a:r>
              <a:rPr lang="en-GB" sz="2400" dirty="0"/>
              <a:t>positivity and </a:t>
            </a:r>
            <a:r>
              <a:rPr lang="en-GB" sz="2400" dirty="0" smtClean="0"/>
              <a:t>core strength</a:t>
            </a:r>
            <a:br>
              <a:rPr lang="en-GB" sz="2400" dirty="0" smtClean="0"/>
            </a:br>
            <a:r>
              <a:rPr lang="en-GB" sz="2400" dirty="0" smtClean="0"/>
              <a:t>spirituality </a:t>
            </a:r>
            <a:br>
              <a:rPr lang="en-GB" sz="2400" dirty="0" smtClean="0"/>
            </a:br>
            <a:r>
              <a:rPr lang="en-GB" sz="2400" dirty="0" smtClean="0"/>
              <a:t>way of life.</a:t>
            </a:r>
            <a:endParaRPr lang="en-US" sz="2400" dirty="0"/>
          </a:p>
        </p:txBody>
      </p:sp>
      <p:pic>
        <p:nvPicPr>
          <p:cNvPr id="4" name="Picture 4">
            <a:extLst>
              <a:ext uri="{FF2B5EF4-FFF2-40B4-BE49-F238E27FC236}">
                <a16:creationId xmlns="" xmlns:a16="http://schemas.microsoft.com/office/drawing/2014/main" id="{B0681808-D85F-C44F-98FA-F20FD4FCBAC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2537706"/>
            <a:ext cx="5801784" cy="4351338"/>
          </a:xfrm>
          <a:prstGeom prst="rect">
            <a:avLst/>
          </a:prstGeom>
        </p:spPr>
      </p:pic>
      <p:pic>
        <p:nvPicPr>
          <p:cNvPr id="8" name="Picture 8">
            <a:extLst>
              <a:ext uri="{FF2B5EF4-FFF2-40B4-BE49-F238E27FC236}">
                <a16:creationId xmlns="" xmlns:a16="http://schemas.microsoft.com/office/drawing/2014/main" id="{5E9E9528-5368-3448-9734-2B4ED6DE86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840200"/>
            <a:ext cx="5357066" cy="4017800"/>
          </a:xfrm>
          <a:prstGeom prst="rect">
            <a:avLst/>
          </a:prstGeom>
        </p:spPr>
      </p:pic>
      <p:sp>
        <p:nvSpPr>
          <p:cNvPr id="10" name="TextBox 9">
            <a:extLst>
              <a:ext uri="{FF2B5EF4-FFF2-40B4-BE49-F238E27FC236}">
                <a16:creationId xmlns="" xmlns:a16="http://schemas.microsoft.com/office/drawing/2014/main" id="{D93B552D-6C62-6A4F-8FB2-9895F24E82F6}"/>
              </a:ext>
            </a:extLst>
          </p:cNvPr>
          <p:cNvSpPr txBox="1"/>
          <p:nvPr/>
        </p:nvSpPr>
        <p:spPr>
          <a:xfrm>
            <a:off x="7469136" y="93923"/>
            <a:ext cx="3732264" cy="1938992"/>
          </a:xfrm>
          <a:prstGeom prst="rect">
            <a:avLst/>
          </a:prstGeom>
          <a:noFill/>
        </p:spPr>
        <p:txBody>
          <a:bodyPr wrap="square" rtlCol="0">
            <a:spAutoFit/>
          </a:bodyPr>
          <a:lstStyle/>
          <a:p>
            <a:pPr algn="l"/>
            <a:r>
              <a:rPr lang="en-GB" sz="2400" dirty="0"/>
              <a:t>Cares for the elderly</a:t>
            </a:r>
          </a:p>
          <a:p>
            <a:pPr algn="l"/>
            <a:r>
              <a:rPr lang="en-GB" sz="2400" dirty="0" smtClean="0"/>
              <a:t>Provides genuine support </a:t>
            </a:r>
          </a:p>
          <a:p>
            <a:pPr algn="l"/>
            <a:r>
              <a:rPr lang="en-GB" sz="2400" dirty="0" smtClean="0"/>
              <a:t>Warm hearted/ heart felt</a:t>
            </a:r>
            <a:endParaRPr lang="en-GB" sz="2400" dirty="0"/>
          </a:p>
          <a:p>
            <a:pPr algn="l"/>
            <a:r>
              <a:rPr lang="en-GB" sz="2400" dirty="0"/>
              <a:t>A good </a:t>
            </a:r>
            <a:r>
              <a:rPr lang="en-GB" sz="2400" dirty="0" smtClean="0"/>
              <a:t>listener</a:t>
            </a:r>
          </a:p>
          <a:p>
            <a:pPr algn="l"/>
            <a:r>
              <a:rPr lang="en-GB" sz="2400" dirty="0" smtClean="0"/>
              <a:t>Respectful and considerate</a:t>
            </a:r>
            <a:endParaRPr lang="en-US" sz="2400" dirty="0"/>
          </a:p>
        </p:txBody>
      </p:sp>
    </p:spTree>
    <p:extLst>
      <p:ext uri="{BB962C8B-B14F-4D97-AF65-F5344CB8AC3E}">
        <p14:creationId xmlns:p14="http://schemas.microsoft.com/office/powerpoint/2010/main" val="230120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0D5FAA-52F5-AE46-8E07-FBE006B99FEF}"/>
              </a:ext>
            </a:extLst>
          </p:cNvPr>
          <p:cNvSpPr>
            <a:spLocks noGrp="1"/>
          </p:cNvSpPr>
          <p:nvPr>
            <p:ph type="title"/>
          </p:nvPr>
        </p:nvSpPr>
        <p:spPr>
          <a:xfrm>
            <a:off x="838200" y="365125"/>
            <a:ext cx="3448050" cy="1539875"/>
          </a:xfrm>
        </p:spPr>
        <p:txBody>
          <a:bodyPr>
            <a:noAutofit/>
          </a:bodyPr>
          <a:lstStyle/>
          <a:p>
            <a:r>
              <a:rPr lang="en-GB" sz="2400" dirty="0"/>
              <a:t>Shouting at strangers</a:t>
            </a:r>
            <a:br>
              <a:rPr lang="en-GB" sz="2400" dirty="0"/>
            </a:br>
            <a:r>
              <a:rPr lang="en-GB" sz="2400" dirty="0"/>
              <a:t>do not care for other’s </a:t>
            </a:r>
            <a:r>
              <a:rPr lang="en-GB" sz="2400" dirty="0" smtClean="0"/>
              <a:t>feelings</a:t>
            </a:r>
            <a:br>
              <a:rPr lang="en-GB" sz="2400" dirty="0" smtClean="0"/>
            </a:br>
            <a:r>
              <a:rPr lang="en-GB" sz="2400" dirty="0" smtClean="0"/>
              <a:t>foul language (cursing)</a:t>
            </a:r>
            <a:r>
              <a:rPr lang="en-GB" sz="2400" dirty="0"/>
              <a:t/>
            </a:r>
            <a:br>
              <a:rPr lang="en-GB" sz="2400" dirty="0"/>
            </a:br>
            <a:r>
              <a:rPr lang="en-GB" sz="2400" dirty="0" smtClean="0"/>
              <a:t>frighten/ intimidates </a:t>
            </a:r>
            <a:r>
              <a:rPr lang="en-GB" sz="2400" dirty="0"/>
              <a:t>others</a:t>
            </a:r>
            <a:endParaRPr lang="en-US" sz="2400" dirty="0"/>
          </a:p>
        </p:txBody>
      </p:sp>
      <p:pic>
        <p:nvPicPr>
          <p:cNvPr id="4" name="Picture 4">
            <a:extLst>
              <a:ext uri="{FF2B5EF4-FFF2-40B4-BE49-F238E27FC236}">
                <a16:creationId xmlns="" xmlns:a16="http://schemas.microsoft.com/office/drawing/2014/main" id="{9739D987-3423-7045-9D93-E1C1F11432E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2328698"/>
            <a:ext cx="5801784" cy="4351338"/>
          </a:xfrm>
          <a:prstGeom prst="rect">
            <a:avLst/>
          </a:prstGeom>
        </p:spPr>
      </p:pic>
      <p:pic>
        <p:nvPicPr>
          <p:cNvPr id="3" name="Picture 4">
            <a:extLst>
              <a:ext uri="{FF2B5EF4-FFF2-40B4-BE49-F238E27FC236}">
                <a16:creationId xmlns="" xmlns:a16="http://schemas.microsoft.com/office/drawing/2014/main" id="{59E3BF8C-56EF-D643-82E6-AE6D2CD25F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745" y="2667000"/>
            <a:ext cx="4064000" cy="4010794"/>
          </a:xfrm>
          <a:prstGeom prst="rect">
            <a:avLst/>
          </a:prstGeom>
        </p:spPr>
      </p:pic>
      <p:sp>
        <p:nvSpPr>
          <p:cNvPr id="6" name="TextBox 5">
            <a:extLst>
              <a:ext uri="{FF2B5EF4-FFF2-40B4-BE49-F238E27FC236}">
                <a16:creationId xmlns="" xmlns:a16="http://schemas.microsoft.com/office/drawing/2014/main" id="{A73C3514-C3DC-D847-A6CB-302CBD295027}"/>
              </a:ext>
            </a:extLst>
          </p:cNvPr>
          <p:cNvSpPr txBox="1"/>
          <p:nvPr/>
        </p:nvSpPr>
        <p:spPr>
          <a:xfrm>
            <a:off x="7086600" y="365125"/>
            <a:ext cx="4343400" cy="1631216"/>
          </a:xfrm>
          <a:prstGeom prst="rect">
            <a:avLst/>
          </a:prstGeom>
          <a:noFill/>
        </p:spPr>
        <p:txBody>
          <a:bodyPr wrap="square" rtlCol="0">
            <a:spAutoFit/>
          </a:bodyPr>
          <a:lstStyle/>
          <a:p>
            <a:pPr algn="l"/>
            <a:r>
              <a:rPr lang="en-GB" sz="2000" dirty="0" smtClean="0"/>
              <a:t>Clever/ high IQ. </a:t>
            </a:r>
            <a:endParaRPr lang="en-GB" sz="2000" dirty="0"/>
          </a:p>
          <a:p>
            <a:pPr algn="l"/>
            <a:r>
              <a:rPr lang="en-GB" sz="2000" dirty="0"/>
              <a:t>Proud</a:t>
            </a:r>
          </a:p>
          <a:p>
            <a:pPr algn="l"/>
            <a:r>
              <a:rPr lang="en-GB" sz="2000" dirty="0" smtClean="0"/>
              <a:t>Well-off/ wealthy</a:t>
            </a:r>
            <a:endParaRPr lang="en-GB" sz="2000" dirty="0"/>
          </a:p>
          <a:p>
            <a:pPr algn="l"/>
            <a:r>
              <a:rPr lang="en-GB" sz="2000" dirty="0" smtClean="0"/>
              <a:t>Academic achievement/ certification</a:t>
            </a:r>
          </a:p>
          <a:p>
            <a:pPr algn="l"/>
            <a:r>
              <a:rPr lang="en-GB" sz="2000" dirty="0" smtClean="0"/>
              <a:t>A ‘do-gooder’ </a:t>
            </a:r>
            <a:endParaRPr lang="en-US" sz="2000" dirty="0"/>
          </a:p>
        </p:txBody>
      </p:sp>
    </p:spTree>
    <p:extLst>
      <p:ext uri="{BB962C8B-B14F-4D97-AF65-F5344CB8AC3E}">
        <p14:creationId xmlns:p14="http://schemas.microsoft.com/office/powerpoint/2010/main" val="103048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Writing: How would you describe your character?</a:t>
            </a:r>
            <a:endParaRPr lang="zh-CN" altLang="en-US" dirty="0"/>
          </a:p>
        </p:txBody>
      </p:sp>
      <p:sp>
        <p:nvSpPr>
          <p:cNvPr id="3" name="内容占位符 2"/>
          <p:cNvSpPr>
            <a:spLocks noGrp="1"/>
          </p:cNvSpPr>
          <p:nvPr>
            <p:ph idx="1"/>
          </p:nvPr>
        </p:nvSpPr>
        <p:spPr/>
        <p:txBody>
          <a:bodyPr/>
          <a:lstStyle/>
          <a:p>
            <a:r>
              <a:rPr lang="en-US" altLang="zh-CN" b="1" dirty="0" smtClean="0"/>
              <a:t>I must say </a:t>
            </a:r>
            <a:r>
              <a:rPr lang="en-US" altLang="zh-CN" dirty="0" smtClean="0"/>
              <a:t>that I think I am a considerate, conscientious person. I care about other’s feelings and try not to hurt people with my words and actions</a:t>
            </a:r>
            <a:r>
              <a:rPr lang="en-US" altLang="zh-CN" b="1" dirty="0" smtClean="0"/>
              <a:t>. I must admit, </a:t>
            </a:r>
            <a:r>
              <a:rPr lang="en-US" altLang="zh-CN" dirty="0" smtClean="0"/>
              <a:t>sometimes I can be self absorbed as I think about myself too much. </a:t>
            </a:r>
            <a:r>
              <a:rPr lang="en-US" altLang="zh-CN" b="1" dirty="0" smtClean="0"/>
              <a:t>I feel like </a:t>
            </a:r>
            <a:r>
              <a:rPr lang="en-US" altLang="zh-CN" dirty="0" smtClean="0"/>
              <a:t>the whole world revolves around me. </a:t>
            </a:r>
            <a:r>
              <a:rPr lang="en-US" altLang="zh-CN" b="1" dirty="0" smtClean="0"/>
              <a:t>I try to be </a:t>
            </a:r>
            <a:r>
              <a:rPr lang="en-US" altLang="zh-CN" dirty="0" smtClean="0"/>
              <a:t>fearless and not worry too much. </a:t>
            </a:r>
            <a:r>
              <a:rPr lang="en-US" altLang="zh-CN" b="1" dirty="0" smtClean="0"/>
              <a:t>I hope I can be </a:t>
            </a:r>
            <a:r>
              <a:rPr lang="en-US" altLang="zh-CN" dirty="0" smtClean="0"/>
              <a:t>more optimistic because I know the world is a wonderful place! </a:t>
            </a:r>
            <a:endParaRPr lang="zh-CN" altLang="en-US" dirty="0"/>
          </a:p>
        </p:txBody>
      </p:sp>
      <p:sp>
        <p:nvSpPr>
          <p:cNvPr id="4" name="AutoShape 2" descr="Image result for self absorb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Image result for self absorbe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54"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86" y="4267200"/>
            <a:ext cx="2027414" cy="2306992"/>
          </a:xfrm>
          <a:prstGeom prst="rect">
            <a:avLst/>
          </a:prstGeom>
          <a:noFill/>
          <a:extLst>
            <a:ext uri="{909E8E84-426E-40DD-AFC4-6F175D3DCCD1}">
              <a14:hiddenFill xmlns:a14="http://schemas.microsoft.com/office/drawing/2010/main">
                <a:solidFill>
                  <a:srgbClr val="FFFFFF"/>
                </a:solidFill>
              </a14:hiddenFill>
            </a:ext>
          </a:extLst>
        </p:spPr>
      </p:pic>
      <p:sp>
        <p:nvSpPr>
          <p:cNvPr id="6" name="椭圆 5"/>
          <p:cNvSpPr/>
          <p:nvPr/>
        </p:nvSpPr>
        <p:spPr>
          <a:xfrm>
            <a:off x="6186312" y="1905000"/>
            <a:ext cx="564444"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7848600" y="1905000"/>
            <a:ext cx="6858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534400" y="2667000"/>
            <a:ext cx="5334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8915400" y="3124200"/>
            <a:ext cx="6096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905000" y="3886200"/>
            <a:ext cx="5334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810000" y="3505200"/>
            <a:ext cx="4572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096000" y="3505200"/>
            <a:ext cx="372534"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7620000" y="3886200"/>
            <a:ext cx="6858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AutoShape 8" descr="Image result for worl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10" descr="Image result for worl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60" name="Picture 1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333" y="4232805"/>
            <a:ext cx="2650067"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140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541</Words>
  <Application>Microsoft Office PowerPoint</Application>
  <PresentationFormat>自定义</PresentationFormat>
  <Paragraphs>76</Paragraphs>
  <Slides>14</Slides>
  <Notes>0</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Office Theme</vt:lpstr>
      <vt:lpstr>Haughty. Optimistic. Pessemistic. Rude.  Astute. Charismatic. Empathetic. Cocky. Fierce. Fearless. Conscientious. Self absorbed. Uptight. Ignorant.</vt:lpstr>
      <vt:lpstr>Looking down nose. Unfriendly hard face Ignores others </vt:lpstr>
      <vt:lpstr>Popular.  Throwing/ hosting a party excellent social skills well dressed and handsome and charming</vt:lpstr>
      <vt:lpstr>Joyful/ light/ happy comfortable outside positive thinking gratitude </vt:lpstr>
      <vt:lpstr>Not listening do not care  do not want to know ‘Who are you?”</vt:lpstr>
      <vt:lpstr>Angry with other people easily irritated hardly ever smiles Easily finds faults with others. Takes everything too seriously.</vt:lpstr>
      <vt:lpstr>I love my yoga job exercise everyday meet lots of people positivity and core strength spirituality  way of life.</vt:lpstr>
      <vt:lpstr>Shouting at strangers do not care for other’s feelings foul language (cursing) frighten/ intimidates others</vt:lpstr>
      <vt:lpstr>Writing: How would you describe your character?</vt:lpstr>
      <vt:lpstr>PowerPoint 演示文稿</vt:lpstr>
      <vt:lpstr>Panel discussion.  </vt:lpstr>
      <vt:lpstr>Language of debate</vt:lpstr>
      <vt:lpstr>What adjectives would you use to describe these people? (Let’s be judgmental!) General presumptions. </vt:lpstr>
      <vt:lpstr>“ Never judge a book by its cover”.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Haughty. Optimistic. Pessemistic. Rude.  Astute. Charismatic. Empathetic. Cocky. Fierce. Fearless. Conscientious. Self absorbed. Uptight. Ignorant.</dc:title>
  <dc:creator>Administrator</dc:creator>
  <cp:lastModifiedBy>AutoBVT</cp:lastModifiedBy>
  <cp:revision>15</cp:revision>
  <dcterms:modified xsi:type="dcterms:W3CDTF">2019-03-05T10:34:56Z</dcterms:modified>
</cp:coreProperties>
</file>