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257" r:id="rId3"/>
    <p:sldId id="293" r:id="rId4"/>
    <p:sldId id="298" r:id="rId5"/>
    <p:sldId id="281" r:id="rId6"/>
    <p:sldId id="269" r:id="rId7"/>
    <p:sldId id="280" r:id="rId8"/>
    <p:sldId id="270" r:id="rId9"/>
    <p:sldId id="283" r:id="rId10"/>
    <p:sldId id="300" r:id="rId11"/>
    <p:sldId id="319" r:id="rId12"/>
    <p:sldId id="282" r:id="rId13"/>
    <p:sldId id="285" r:id="rId14"/>
    <p:sldId id="287" r:id="rId15"/>
    <p:sldId id="299" r:id="rId16"/>
    <p:sldId id="289" r:id="rId17"/>
    <p:sldId id="286" r:id="rId18"/>
    <p:sldId id="271" r:id="rId19"/>
    <p:sldId id="288" r:id="rId20"/>
    <p:sldId id="272" r:id="rId21"/>
    <p:sldId id="290" r:id="rId22"/>
    <p:sldId id="273" r:id="rId23"/>
    <p:sldId id="274" r:id="rId24"/>
    <p:sldId id="291" r:id="rId25"/>
    <p:sldId id="268" r:id="rId26"/>
    <p:sldId id="292" r:id="rId27"/>
    <p:sldId id="309" r:id="rId28"/>
    <p:sldId id="312" r:id="rId29"/>
    <p:sldId id="313" r:id="rId30"/>
    <p:sldId id="316" r:id="rId31"/>
    <p:sldId id="317" r:id="rId32"/>
    <p:sldId id="314" r:id="rId33"/>
    <p:sldId id="315" r:id="rId34"/>
    <p:sldId id="284" r:id="rId35"/>
    <p:sldId id="320" r:id="rId36"/>
    <p:sldId id="318" r:id="rId37"/>
    <p:sldId id="275" r:id="rId38"/>
    <p:sldId id="276" r:id="rId39"/>
    <p:sldId id="277" r:id="rId40"/>
    <p:sldId id="259" r:id="rId41"/>
    <p:sldId id="260" r:id="rId42"/>
    <p:sldId id="301" r:id="rId43"/>
    <p:sldId id="302" r:id="rId44"/>
    <p:sldId id="261" r:id="rId45"/>
    <p:sldId id="304" r:id="rId46"/>
    <p:sldId id="294" r:id="rId47"/>
    <p:sldId id="305" r:id="rId48"/>
    <p:sldId id="306" r:id="rId49"/>
    <p:sldId id="262" r:id="rId50"/>
    <p:sldId id="295" r:id="rId51"/>
    <p:sldId id="308" r:id="rId52"/>
    <p:sldId id="267" r:id="rId53"/>
    <p:sldId id="321" r:id="rId54"/>
    <p:sldId id="310" r:id="rId55"/>
    <p:sldId id="325" r:id="rId56"/>
    <p:sldId id="322" r:id="rId57"/>
    <p:sldId id="347" r:id="rId58"/>
    <p:sldId id="323" r:id="rId59"/>
    <p:sldId id="324" r:id="rId60"/>
    <p:sldId id="348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5" autoAdjust="0"/>
    <p:restoredTop sz="94660"/>
  </p:normalViewPr>
  <p:slideViewPr>
    <p:cSldViewPr>
      <p:cViewPr varScale="1">
        <p:scale>
          <a:sx n="84" d="100"/>
          <a:sy n="84" d="100"/>
        </p:scale>
        <p:origin x="-121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45EAC-57CD-4FB6-A56A-B9BA4A505B37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C4237-F2CC-4458-86D4-E57669638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82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C4237-F2CC-4458-86D4-E57669638CB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3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B47E-FA18-4AE5-975A-B605054BD0B2}" type="datetimeFigureOut">
              <a:rPr lang="zh-CN" altLang="en-US" smtClean="0"/>
              <a:t>2019/7/21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9A9-1BFC-4782-ABE4-D66ADC49A8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09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B47E-FA18-4AE5-975A-B605054BD0B2}" type="datetimeFigureOut">
              <a:rPr lang="zh-CN" altLang="en-US" smtClean="0"/>
              <a:t>2019/7/21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9A9-1BFC-4782-ABE4-D66ADC49A8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813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B47E-FA18-4AE5-975A-B605054BD0B2}" type="datetimeFigureOut">
              <a:rPr lang="zh-CN" altLang="en-US" smtClean="0"/>
              <a:t>2019/7/21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9A9-1BFC-4782-ABE4-D66ADC49A8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07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B47E-FA18-4AE5-975A-B605054BD0B2}" type="datetimeFigureOut">
              <a:rPr lang="zh-CN" altLang="en-US" smtClean="0"/>
              <a:t>2019/7/21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9A9-1BFC-4782-ABE4-D66ADC49A8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11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B47E-FA18-4AE5-975A-B605054BD0B2}" type="datetimeFigureOut">
              <a:rPr lang="zh-CN" altLang="en-US" smtClean="0"/>
              <a:t>2019/7/21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9A9-1BFC-4782-ABE4-D66ADC49A8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1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B47E-FA18-4AE5-975A-B605054BD0B2}" type="datetimeFigureOut">
              <a:rPr lang="zh-CN" altLang="en-US" smtClean="0"/>
              <a:t>2019/7/21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9A9-1BFC-4782-ABE4-D66ADC49A8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015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B47E-FA18-4AE5-975A-B605054BD0B2}" type="datetimeFigureOut">
              <a:rPr lang="zh-CN" altLang="en-US" smtClean="0"/>
              <a:t>2019/7/21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9A9-1BFC-4782-ABE4-D66ADC49A8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7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B47E-FA18-4AE5-975A-B605054BD0B2}" type="datetimeFigureOut">
              <a:rPr lang="zh-CN" altLang="en-US" smtClean="0"/>
              <a:t>2019/7/21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9A9-1BFC-4782-ABE4-D66ADC49A8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970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B47E-FA18-4AE5-975A-B605054BD0B2}" type="datetimeFigureOut">
              <a:rPr lang="zh-CN" altLang="en-US" smtClean="0"/>
              <a:t>2019/7/21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9A9-1BFC-4782-ABE4-D66ADC49A8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10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B47E-FA18-4AE5-975A-B605054BD0B2}" type="datetimeFigureOut">
              <a:rPr lang="zh-CN" altLang="en-US" smtClean="0"/>
              <a:t>2019/7/21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9A9-1BFC-4782-ABE4-D66ADC49A8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7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B47E-FA18-4AE5-975A-B605054BD0B2}" type="datetimeFigureOut">
              <a:rPr lang="zh-CN" altLang="en-US" smtClean="0"/>
              <a:t>2019/7/21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9A9-1BFC-4782-ABE4-D66ADC49A8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78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9B47E-FA18-4AE5-975A-B605054BD0B2}" type="datetimeFigureOut">
              <a:rPr lang="zh-CN" altLang="en-US" smtClean="0"/>
              <a:t>2019/7/21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999A9-1BFC-4782-ABE4-D66ADC49A8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8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Internet &amp; PC slang &amp; modern words.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3312368" cy="324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71750"/>
            <a:ext cx="4248472" cy="352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444208" y="476672"/>
            <a:ext cx="21602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4716016" y="476672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584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332656"/>
            <a:ext cx="8568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800" dirty="0"/>
          </a:p>
          <a:p>
            <a:r>
              <a:rPr lang="en-US" altLang="zh-CN" sz="2800" dirty="0"/>
              <a:t>Vietnamese people eat dogs because Asians don’t like animals.</a:t>
            </a:r>
          </a:p>
          <a:p>
            <a:endParaRPr lang="en-US" altLang="zh-CN" sz="2800" dirty="0"/>
          </a:p>
          <a:p>
            <a:r>
              <a:rPr lang="en-US" altLang="zh-CN" sz="2800" dirty="0"/>
              <a:t>I have visited Korea and from what I gather, women love beauty but don’t want to pay top prices for products. At least that was my impression.</a:t>
            </a:r>
          </a:p>
          <a:p>
            <a:endParaRPr lang="en-US" altLang="zh-CN" sz="2800" dirty="0"/>
          </a:p>
          <a:p>
            <a:r>
              <a:rPr lang="en-US" altLang="zh-CN" sz="2800" dirty="0"/>
              <a:t>You look cheap and common in this photo. </a:t>
            </a:r>
          </a:p>
          <a:p>
            <a:endParaRPr lang="en-US" altLang="zh-CN" sz="2800" dirty="0"/>
          </a:p>
          <a:p>
            <a:r>
              <a:rPr lang="en-US" altLang="zh-CN" sz="2800" dirty="0"/>
              <a:t>India has a history of just 2000 years. They make up the rest.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24744"/>
            <a:ext cx="1553716" cy="103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650" y="2999304"/>
            <a:ext cx="23336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87" y="5013176"/>
            <a:ext cx="19621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860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56593"/>
            <a:ext cx="82089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Now A &amp; B group together (2 x circles). </a:t>
            </a:r>
          </a:p>
          <a:p>
            <a:r>
              <a:rPr lang="en-US" sz="3200" dirty="0" smtClean="0"/>
              <a:t>Debate why you perceive it to be rude or polite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4762500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950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0" y="-166334"/>
            <a:ext cx="9407045" cy="712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椭圆 2"/>
          <p:cNvSpPr/>
          <p:nvPr/>
        </p:nvSpPr>
        <p:spPr>
          <a:xfrm>
            <a:off x="3104326" y="1184660"/>
            <a:ext cx="432048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259632" y="1793633"/>
            <a:ext cx="43204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 rot="14875269">
            <a:off x="2160613" y="1231955"/>
            <a:ext cx="70247" cy="748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851057" y="2816932"/>
            <a:ext cx="432047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583668" y="5584068"/>
            <a:ext cx="50405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860032" y="476672"/>
            <a:ext cx="432048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232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496944" cy="580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Co-creating ideas with the customer.</a:t>
            </a:r>
            <a:endParaRPr lang="zh-CN" altLang="en-US" sz="3600" dirty="0"/>
          </a:p>
        </p:txBody>
      </p:sp>
      <p:sp>
        <p:nvSpPr>
          <p:cNvPr id="3" name="椭圆 2"/>
          <p:cNvSpPr/>
          <p:nvPr/>
        </p:nvSpPr>
        <p:spPr>
          <a:xfrm>
            <a:off x="683568" y="260648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868144" y="260648"/>
            <a:ext cx="432048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809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Crowdsourcing examples.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692696"/>
            <a:ext cx="4038600" cy="5904656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sz="3800" b="1" dirty="0" smtClean="0"/>
              <a:t>Samsung </a:t>
            </a:r>
          </a:p>
          <a:p>
            <a:r>
              <a:rPr lang="en-US" altLang="zh-CN" sz="3800" dirty="0" smtClean="0"/>
              <a:t>Samsung </a:t>
            </a:r>
            <a:r>
              <a:rPr lang="en-US" altLang="zh-CN" sz="3800" dirty="0"/>
              <a:t>has the largest Crowdsourcing </a:t>
            </a:r>
            <a:r>
              <a:rPr lang="en-US" altLang="zh-CN" sz="3800" dirty="0" smtClean="0"/>
              <a:t>facility. They </a:t>
            </a:r>
            <a:r>
              <a:rPr lang="en-US" altLang="zh-CN" sz="3800" dirty="0"/>
              <a:t>seek </a:t>
            </a:r>
            <a:r>
              <a:rPr lang="en-US" altLang="zh-CN" sz="3800" dirty="0" smtClean="0"/>
              <a:t>innovative </a:t>
            </a:r>
            <a:r>
              <a:rPr lang="en-US" altLang="zh-CN" sz="3800" dirty="0"/>
              <a:t>solutions for </a:t>
            </a:r>
            <a:r>
              <a:rPr lang="en-US" altLang="zh-CN" sz="3800" dirty="0" smtClean="0"/>
              <a:t>electronic </a:t>
            </a:r>
            <a:r>
              <a:rPr lang="en-US" altLang="zh-CN" sz="3800" dirty="0"/>
              <a:t>products and technologies. </a:t>
            </a:r>
            <a:r>
              <a:rPr lang="en-US" altLang="zh-CN" sz="3800" dirty="0" smtClean="0"/>
              <a:t>They look for collaboration </a:t>
            </a:r>
            <a:r>
              <a:rPr lang="en-US" altLang="zh-CN" sz="3800" dirty="0"/>
              <a:t>with other firms and </a:t>
            </a:r>
            <a:r>
              <a:rPr lang="en-US" altLang="zh-CN" sz="3800" dirty="0" smtClean="0"/>
              <a:t>individuals</a:t>
            </a:r>
            <a:r>
              <a:rPr lang="en-US" altLang="zh-CN" sz="3800" dirty="0"/>
              <a:t>.</a:t>
            </a:r>
          </a:p>
          <a:p>
            <a:r>
              <a:rPr lang="en-US" altLang="zh-CN" sz="3800" dirty="0" smtClean="0"/>
              <a:t>They offer </a:t>
            </a:r>
            <a:r>
              <a:rPr lang="en-US" altLang="zh-CN" sz="3800" dirty="0"/>
              <a:t>users the chance to help create the company’s next product and earn a share of revenue along the way.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3059832" y="1556792"/>
            <a:ext cx="86409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591780" y="181448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511660" y="2474782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871700" y="3501008"/>
            <a:ext cx="50405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378059" y="5139382"/>
            <a:ext cx="505804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691680" y="544522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923928" y="5138213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88411"/>
            <a:ext cx="4104456" cy="326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38613"/>
            <a:ext cx="4392488" cy="245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152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0168"/>
            <a:ext cx="2205283" cy="263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0648"/>
            <a:ext cx="273630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48" y="260648"/>
            <a:ext cx="320382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355620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262" y="3501008"/>
            <a:ext cx="405018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983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 would you crowdsource..?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Greenpeace.org ads.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dirty="0" smtClean="0"/>
              <a:t>Air B n B </a:t>
            </a:r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10445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888432" cy="438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448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332656"/>
            <a:ext cx="7992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Debate:  </a:t>
            </a:r>
            <a:r>
              <a:rPr lang="en-US" altLang="zh-CN" sz="2800" dirty="0"/>
              <a:t>C</a:t>
            </a:r>
            <a:r>
              <a:rPr lang="en-US" altLang="zh-CN" sz="2800" dirty="0" smtClean="0"/>
              <a:t>rowdsourcing an authentic means of production vs it is just stealing other people’s ideas for self- benefit.  </a:t>
            </a:r>
            <a:endParaRPr lang="zh-CN" altLang="en-US" sz="2800" dirty="0"/>
          </a:p>
        </p:txBody>
      </p:sp>
      <p:sp>
        <p:nvSpPr>
          <p:cNvPr id="4" name="椭圆 3"/>
          <p:cNvSpPr/>
          <p:nvPr/>
        </p:nvSpPr>
        <p:spPr>
          <a:xfrm>
            <a:off x="5076056" y="332656"/>
            <a:ext cx="432048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139952" y="908720"/>
            <a:ext cx="39604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051720" y="1346708"/>
            <a:ext cx="432048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2" y="3140968"/>
            <a:ext cx="2809850" cy="352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852936"/>
            <a:ext cx="3888432" cy="378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204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4941168"/>
            <a:ext cx="901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altLang="zh-CN" sz="3200" dirty="0"/>
              <a:t>Plug</a:t>
            </a:r>
            <a:endParaRPr lang="zh-CN" altLang="zh-CN" sz="3200" dirty="0"/>
          </a:p>
        </p:txBody>
      </p:sp>
      <p:sp>
        <p:nvSpPr>
          <p:cNvPr id="5" name="Rectangle 4"/>
          <p:cNvSpPr/>
          <p:nvPr/>
        </p:nvSpPr>
        <p:spPr>
          <a:xfrm>
            <a:off x="2771800" y="466416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zh-CN" sz="2400" dirty="0"/>
              <a:t>A favourable piece of publicity, such as a celebrity endorsement, interview or article to advertise a new product. </a:t>
            </a:r>
            <a:endParaRPr lang="zh-CN" altLang="zh-CN" sz="2400" dirty="0"/>
          </a:p>
        </p:txBody>
      </p:sp>
      <p:sp>
        <p:nvSpPr>
          <p:cNvPr id="6" name="圆角矩形 5"/>
          <p:cNvSpPr/>
          <p:nvPr/>
        </p:nvSpPr>
        <p:spPr>
          <a:xfrm>
            <a:off x="5796136" y="4664169"/>
            <a:ext cx="432048" cy="4210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012160" y="5085184"/>
            <a:ext cx="432048" cy="3638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563888" y="5525943"/>
            <a:ext cx="216024" cy="207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644008" y="5525943"/>
            <a:ext cx="413792" cy="207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989"/>
            <a:ext cx="2733675" cy="20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5772"/>
            <a:ext cx="2880320" cy="205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412" y="111990"/>
            <a:ext cx="2888084" cy="211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363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784887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u="sng" dirty="0" smtClean="0"/>
              <a:t>What kind of marketing most influences you to buy a new product? Why? </a:t>
            </a:r>
          </a:p>
          <a:p>
            <a:endParaRPr lang="en-US" altLang="zh-CN" sz="2400" dirty="0"/>
          </a:p>
          <a:p>
            <a:r>
              <a:rPr lang="en-US" altLang="zh-CN" sz="2400" dirty="0" smtClean="0"/>
              <a:t>Celebrity endorsements </a:t>
            </a:r>
          </a:p>
          <a:p>
            <a:endParaRPr lang="en-US" altLang="zh-CN" sz="2400" dirty="0"/>
          </a:p>
          <a:p>
            <a:r>
              <a:rPr lang="en-US" altLang="zh-CN" sz="2400" dirty="0" smtClean="0"/>
              <a:t>An article</a:t>
            </a:r>
          </a:p>
          <a:p>
            <a:endParaRPr lang="en-US" altLang="zh-CN" sz="2400" dirty="0"/>
          </a:p>
          <a:p>
            <a:r>
              <a:rPr lang="en-US" altLang="zh-CN" sz="2400" dirty="0" smtClean="0"/>
              <a:t>An interview with the creator </a:t>
            </a:r>
          </a:p>
          <a:p>
            <a:endParaRPr lang="en-US" altLang="zh-CN" sz="2400" dirty="0"/>
          </a:p>
          <a:p>
            <a:r>
              <a:rPr lang="en-US" altLang="zh-CN" sz="2400" dirty="0" smtClean="0"/>
              <a:t>An visual advertisement </a:t>
            </a:r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Word of mouth</a:t>
            </a:r>
            <a:endParaRPr lang="en-US" altLang="zh-CN" sz="2400" dirty="0"/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other</a:t>
            </a:r>
            <a:endParaRPr lang="en-US" altLang="zh-CN" sz="2400" dirty="0"/>
          </a:p>
          <a:p>
            <a:endParaRPr lang="en-US" altLang="zh-CN" sz="2400" i="1" dirty="0" smtClean="0"/>
          </a:p>
          <a:p>
            <a:r>
              <a:rPr lang="en-US" altLang="zh-CN" sz="2400" i="1" dirty="0" smtClean="0"/>
              <a:t>Activity: Stand up, mingle. Find similarity groups &amp; discuss why (take notes) &amp; share with class.</a:t>
            </a:r>
            <a:endParaRPr lang="zh-CN" altLang="en-US" sz="2400" i="1" dirty="0"/>
          </a:p>
        </p:txBody>
      </p:sp>
      <p:sp>
        <p:nvSpPr>
          <p:cNvPr id="3" name="圆角矩形 2"/>
          <p:cNvSpPr/>
          <p:nvPr/>
        </p:nvSpPr>
        <p:spPr>
          <a:xfrm>
            <a:off x="2411760" y="1628800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259632" y="2420888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547664" y="3140968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555776" y="3861048"/>
            <a:ext cx="360040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907704" y="450912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788024" y="476672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034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lvl="0"/>
            <a:r>
              <a:rPr lang="en-GB" altLang="zh-CN" u="sng" dirty="0" smtClean="0"/>
              <a:t>Buzzword/ phrase  </a:t>
            </a:r>
          </a:p>
          <a:p>
            <a:r>
              <a:rPr lang="en-GB" altLang="zh-CN" dirty="0"/>
              <a:t>A specific </a:t>
            </a:r>
            <a:r>
              <a:rPr lang="en-GB" altLang="zh-CN" dirty="0" smtClean="0"/>
              <a:t>word/ phrase </a:t>
            </a:r>
            <a:r>
              <a:rPr lang="en-GB" altLang="zh-CN" dirty="0"/>
              <a:t>which gains temporary popularity and is used by many people at once.</a:t>
            </a:r>
            <a:endParaRPr lang="zh-CN" altLang="zh-CN" dirty="0"/>
          </a:p>
          <a:p>
            <a:pPr lvl="0"/>
            <a:endParaRPr lang="zh-CN" altLang="zh-CN" dirty="0"/>
          </a:p>
          <a:p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813690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547664" y="1412776"/>
            <a:ext cx="576064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ounded Rectangle 4"/>
          <p:cNvSpPr/>
          <p:nvPr/>
        </p:nvSpPr>
        <p:spPr>
          <a:xfrm>
            <a:off x="5220072" y="1412776"/>
            <a:ext cx="504056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23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692696"/>
            <a:ext cx="1879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altLang="zh-CN" sz="2800" dirty="0"/>
              <a:t>Buzzworthy</a:t>
            </a:r>
            <a:endParaRPr lang="zh-CN" altLang="zh-CN" sz="2800" dirty="0"/>
          </a:p>
        </p:txBody>
      </p:sp>
      <p:sp>
        <p:nvSpPr>
          <p:cNvPr id="5" name="Rectangle 4"/>
          <p:cNvSpPr/>
          <p:nvPr/>
        </p:nvSpPr>
        <p:spPr>
          <a:xfrm>
            <a:off x="2627784" y="6317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zh-CN" sz="2400" dirty="0"/>
              <a:t>A piece of information, idea, event or product which is perceived as </a:t>
            </a:r>
            <a:r>
              <a:rPr lang="en-GB" altLang="zh-CN" sz="2400" u="sng" dirty="0"/>
              <a:t>being worthy of much attention. </a:t>
            </a:r>
            <a:endParaRPr lang="zh-CN" altLang="zh-CN" sz="2400" u="sng" dirty="0"/>
          </a:p>
        </p:txBody>
      </p:sp>
      <p:sp>
        <p:nvSpPr>
          <p:cNvPr id="3" name="椭圆 2"/>
          <p:cNvSpPr/>
          <p:nvPr/>
        </p:nvSpPr>
        <p:spPr>
          <a:xfrm>
            <a:off x="5724128" y="1169169"/>
            <a:ext cx="216024" cy="627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6" y="1327201"/>
            <a:ext cx="214210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3"/>
          <p:cNvSpPr/>
          <p:nvPr/>
        </p:nvSpPr>
        <p:spPr>
          <a:xfrm>
            <a:off x="4788024" y="692696"/>
            <a:ext cx="216024" cy="261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832140" y="823501"/>
            <a:ext cx="252028" cy="1308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660232" y="692696"/>
            <a:ext cx="216024" cy="261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563888" y="1169168"/>
            <a:ext cx="216024" cy="1715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563888" y="2204864"/>
            <a:ext cx="49685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smtClean="0"/>
              <a:t>What are buzzworthy things in China?</a:t>
            </a:r>
          </a:p>
          <a:p>
            <a:r>
              <a:rPr lang="en-US" altLang="zh-CN" sz="2400" i="1" dirty="0" smtClean="0"/>
              <a:t>Do you pay attention to the hype or not?</a:t>
            </a:r>
          </a:p>
          <a:p>
            <a:r>
              <a:rPr lang="en-US" altLang="zh-CN" sz="2400" i="1" dirty="0" smtClean="0"/>
              <a:t>Do you know about new information earlier or later?</a:t>
            </a:r>
          </a:p>
          <a:p>
            <a:endParaRPr lang="zh-CN" altLang="en-US" dirty="0"/>
          </a:p>
        </p:txBody>
      </p:sp>
      <p:sp>
        <p:nvSpPr>
          <p:cNvPr id="10" name="椭圆 9"/>
          <p:cNvSpPr/>
          <p:nvPr/>
        </p:nvSpPr>
        <p:spPr>
          <a:xfrm>
            <a:off x="4772921" y="3430321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199784" y="2636912"/>
            <a:ext cx="360040" cy="426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263336" y="823501"/>
            <a:ext cx="212320" cy="2292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546140" y="4293096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zh-CN" sz="2800" b="1" dirty="0" smtClean="0"/>
              <a:t>Hype: </a:t>
            </a:r>
            <a:r>
              <a:rPr lang="en-GB" altLang="zh-CN" sz="2400" dirty="0" smtClean="0"/>
              <a:t>Simulated </a:t>
            </a:r>
            <a:r>
              <a:rPr lang="en-GB" altLang="zh-CN" sz="2400" dirty="0"/>
              <a:t>and often exaggerated claims of mass excitement surrounding the release of new products or materials for the public.</a:t>
            </a:r>
            <a:endParaRPr lang="zh-CN" altLang="zh-CN" sz="2400" dirty="0"/>
          </a:p>
        </p:txBody>
      </p:sp>
      <p:sp>
        <p:nvSpPr>
          <p:cNvPr id="14" name="椭圆 13"/>
          <p:cNvSpPr/>
          <p:nvPr/>
        </p:nvSpPr>
        <p:spPr>
          <a:xfrm>
            <a:off x="4668121" y="4356975"/>
            <a:ext cx="288032" cy="30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116937" y="4661264"/>
            <a:ext cx="252536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5413317" y="4771971"/>
            <a:ext cx="306288" cy="2807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063185" y="5185358"/>
            <a:ext cx="360040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19972" y="5445224"/>
            <a:ext cx="18002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069023" y="5633459"/>
            <a:ext cx="21602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9" y="3211559"/>
            <a:ext cx="24578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4" y="5032506"/>
            <a:ext cx="24159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955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48680"/>
            <a:ext cx="748883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“1 sold every minute”</a:t>
            </a:r>
          </a:p>
          <a:p>
            <a:r>
              <a:rPr lang="en-US" altLang="zh-CN" sz="2400" dirty="0" smtClean="0"/>
              <a:t>‘Glastonbury tickets sold out online, within 25 minutes’</a:t>
            </a:r>
          </a:p>
          <a:p>
            <a:r>
              <a:rPr lang="en-US" altLang="zh-CN" sz="2400" dirty="0" smtClean="0"/>
              <a:t>New skincare range sold out within days.</a:t>
            </a:r>
          </a:p>
          <a:p>
            <a:r>
              <a:rPr lang="en-US" altLang="zh-CN" sz="2400" dirty="0" smtClean="0"/>
              <a:t>New prints of book, as they have all sold out.</a:t>
            </a:r>
          </a:p>
          <a:p>
            <a:r>
              <a:rPr lang="en-US" altLang="zh-CN" sz="2400" dirty="0" smtClean="0"/>
              <a:t>Due to </a:t>
            </a:r>
            <a:r>
              <a:rPr lang="en-US" altLang="zh-CN" sz="2400" b="1" dirty="0" smtClean="0"/>
              <a:t>popular demand</a:t>
            </a:r>
            <a:r>
              <a:rPr lang="en-US" altLang="zh-CN" sz="2400" dirty="0" smtClean="0"/>
              <a:t>, we have created new courses.</a:t>
            </a:r>
          </a:p>
          <a:p>
            <a:r>
              <a:rPr lang="en-US" altLang="zh-CN" sz="2400" dirty="0" smtClean="0"/>
              <a:t>We have </a:t>
            </a:r>
            <a:r>
              <a:rPr lang="en-US" altLang="zh-CN" sz="2400" b="1" dirty="0" smtClean="0"/>
              <a:t>thousands </a:t>
            </a:r>
            <a:r>
              <a:rPr lang="en-US" altLang="zh-CN" sz="2400" dirty="0" smtClean="0"/>
              <a:t>of emails per day.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en-US" altLang="zh-CN" sz="2400" i="1" dirty="0" smtClean="0"/>
              <a:t>Do you believe the </a:t>
            </a:r>
            <a:r>
              <a:rPr lang="en-US" altLang="zh-CN" sz="2400" i="1" dirty="0" smtClean="0">
                <a:solidFill>
                  <a:srgbClr val="0070C0"/>
                </a:solidFill>
              </a:rPr>
              <a:t>hype</a:t>
            </a:r>
            <a:r>
              <a:rPr lang="en-US" altLang="zh-CN" sz="2400" i="1" dirty="0" smtClean="0"/>
              <a:t> or not?  Real or psychological manipulation?</a:t>
            </a:r>
          </a:p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725144"/>
            <a:ext cx="2847975" cy="201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4725144"/>
            <a:ext cx="28479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03664"/>
            <a:ext cx="2600325" cy="203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386" y="3695552"/>
            <a:ext cx="202426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椭圆 2"/>
          <p:cNvSpPr/>
          <p:nvPr/>
        </p:nvSpPr>
        <p:spPr>
          <a:xfrm>
            <a:off x="6660232" y="3356992"/>
            <a:ext cx="216024" cy="338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29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548680"/>
            <a:ext cx="1481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altLang="zh-CN" sz="2800" dirty="0" smtClean="0"/>
              <a:t>Copy left</a:t>
            </a:r>
            <a:endParaRPr lang="zh-CN" altLang="zh-CN" sz="2800" dirty="0"/>
          </a:p>
        </p:txBody>
      </p:sp>
      <p:sp>
        <p:nvSpPr>
          <p:cNvPr id="4" name="Rectangle 3"/>
          <p:cNvSpPr/>
          <p:nvPr/>
        </p:nvSpPr>
        <p:spPr>
          <a:xfrm>
            <a:off x="2555776" y="59484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zh-CN" sz="2400" dirty="0"/>
              <a:t>The opposite of copy write. This eliminates restrictions on distribution.</a:t>
            </a:r>
            <a:endParaRPr lang="zh-CN" altLang="zh-CN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1" y="1795174"/>
            <a:ext cx="2108829" cy="228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717" y="2132856"/>
            <a:ext cx="17907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026" y="1933575"/>
            <a:ext cx="2857500" cy="235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椭圆 2"/>
          <p:cNvSpPr/>
          <p:nvPr/>
        </p:nvSpPr>
        <p:spPr>
          <a:xfrm>
            <a:off x="5508104" y="810290"/>
            <a:ext cx="190922" cy="170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417717" y="1071900"/>
            <a:ext cx="218179" cy="340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987824" y="141277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38197" y="5733256"/>
            <a:ext cx="80854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smtClean="0"/>
              <a:t>What materials/ goods/ sources can you access for free?</a:t>
            </a:r>
          </a:p>
          <a:p>
            <a:r>
              <a:rPr lang="en-US" altLang="zh-CN" sz="2400" i="1" dirty="0" smtClean="0"/>
              <a:t>Is anything really </a:t>
            </a:r>
            <a:r>
              <a:rPr lang="en-US" altLang="zh-CN" sz="2800" i="1" dirty="0" smtClean="0"/>
              <a:t>free</a:t>
            </a:r>
            <a:r>
              <a:rPr lang="en-US" altLang="zh-CN" sz="2000" dirty="0" smtClean="0"/>
              <a:t>?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14769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404664"/>
            <a:ext cx="914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altLang="zh-CN" sz="2800" dirty="0" err="1"/>
              <a:t>Vook</a:t>
            </a:r>
            <a:endParaRPr lang="zh-CN" altLang="zh-CN" sz="2800" dirty="0"/>
          </a:p>
        </p:txBody>
      </p:sp>
      <p:sp>
        <p:nvSpPr>
          <p:cNvPr id="3" name="Rectangle 2"/>
          <p:cNvSpPr/>
          <p:nvPr/>
        </p:nvSpPr>
        <p:spPr>
          <a:xfrm>
            <a:off x="395536" y="4005064"/>
            <a:ext cx="2246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altLang="zh-CN" sz="2400" dirty="0" err="1"/>
              <a:t>Hyperconnected</a:t>
            </a:r>
            <a:endParaRPr lang="zh-CN" altLang="zh-CN" sz="2400" dirty="0"/>
          </a:p>
        </p:txBody>
      </p:sp>
      <p:sp>
        <p:nvSpPr>
          <p:cNvPr id="4" name="Rectangle 3"/>
          <p:cNvSpPr/>
          <p:nvPr/>
        </p:nvSpPr>
        <p:spPr>
          <a:xfrm>
            <a:off x="2771800" y="375642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zh-CN" sz="2400" dirty="0"/>
              <a:t>Being instantly communicable via multiple devices with internet or mobile phone access</a:t>
            </a:r>
            <a:r>
              <a:rPr lang="en-GB" altLang="zh-CN" dirty="0"/>
              <a:t>.</a:t>
            </a:r>
            <a:endParaRPr lang="zh-CN" altLang="zh-CN" dirty="0"/>
          </a:p>
        </p:txBody>
      </p:sp>
      <p:sp>
        <p:nvSpPr>
          <p:cNvPr id="5" name="Rectangle 4"/>
          <p:cNvSpPr/>
          <p:nvPr/>
        </p:nvSpPr>
        <p:spPr>
          <a:xfrm>
            <a:off x="2380861" y="45083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zh-CN" sz="2400" dirty="0"/>
              <a:t>A combo of video, text, image and social streams in an e book. </a:t>
            </a:r>
            <a:endParaRPr lang="zh-CN" altLang="zh-CN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5" y="1253951"/>
            <a:ext cx="2376264" cy="236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>
          <a:xfrm>
            <a:off x="4139952" y="589329"/>
            <a:ext cx="288032" cy="184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688066" y="864928"/>
            <a:ext cx="288032" cy="3231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857" y="1336079"/>
            <a:ext cx="2890239" cy="223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18348"/>
            <a:ext cx="2847975" cy="235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5724128" y="3933056"/>
            <a:ext cx="43204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283968" y="4356585"/>
            <a:ext cx="382893" cy="110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14" y="5085184"/>
            <a:ext cx="28575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9"/>
          <p:cNvSpPr/>
          <p:nvPr/>
        </p:nvSpPr>
        <p:spPr>
          <a:xfrm>
            <a:off x="1619672" y="4235896"/>
            <a:ext cx="432048" cy="1206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891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8864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Give advice for these </a:t>
            </a:r>
            <a:r>
              <a:rPr lang="en-US" altLang="zh-CN" sz="2800" dirty="0" err="1" smtClean="0"/>
              <a:t>hyperconnected</a:t>
            </a:r>
            <a:r>
              <a:rPr lang="en-US" altLang="zh-CN" sz="2800" dirty="0" smtClean="0"/>
              <a:t> people:</a:t>
            </a:r>
            <a:endParaRPr lang="zh-CN" altLang="en-US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9266"/>
            <a:ext cx="3672408" cy="317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035" y="3432004"/>
            <a:ext cx="2552700" cy="318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02707"/>
            <a:ext cx="2664296" cy="320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2571750" cy="254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107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5554960" cy="6552728"/>
          </a:xfrm>
        </p:spPr>
        <p:txBody>
          <a:bodyPr>
            <a:normAutofit fontScale="85000" lnSpcReduction="20000"/>
          </a:bodyPr>
          <a:lstStyle/>
          <a:p>
            <a:r>
              <a:rPr lang="en-GB" altLang="zh-CN" dirty="0"/>
              <a:t>Language of courtesy and appropriateness when communicating with online communities.</a:t>
            </a:r>
            <a:endParaRPr lang="zh-CN" altLang="zh-CN" dirty="0"/>
          </a:p>
          <a:p>
            <a:r>
              <a:rPr lang="en-GB" altLang="zh-CN" dirty="0"/>
              <a:t>Being instantly communicable via multiple devices with internet or mobile phone access.</a:t>
            </a:r>
            <a:endParaRPr lang="zh-CN" altLang="zh-CN" dirty="0"/>
          </a:p>
          <a:p>
            <a:r>
              <a:rPr lang="en-GB" altLang="zh-CN" dirty="0"/>
              <a:t>The opposite of copy write. This eliminates restrictions on distribution.</a:t>
            </a:r>
            <a:endParaRPr lang="zh-CN" altLang="zh-CN" dirty="0"/>
          </a:p>
          <a:p>
            <a:r>
              <a:rPr lang="en-GB" altLang="zh-CN" dirty="0" smtClean="0"/>
              <a:t>A </a:t>
            </a:r>
            <a:r>
              <a:rPr lang="en-GB" altLang="zh-CN" dirty="0"/>
              <a:t>combo of video, text, image and social streams in an e book. </a:t>
            </a:r>
            <a:endParaRPr lang="zh-CN" altLang="zh-CN" dirty="0"/>
          </a:p>
          <a:p>
            <a:r>
              <a:rPr lang="en-GB" altLang="zh-CN" dirty="0" smtClean="0"/>
              <a:t>Using </a:t>
            </a:r>
            <a:r>
              <a:rPr lang="en-GB" altLang="zh-CN" dirty="0"/>
              <a:t>social media and analysing social behaviour to promote products. Encouraging mass sharing online so information spreads quickly and on a large scale</a:t>
            </a:r>
            <a:r>
              <a:rPr lang="en-GB" altLang="zh-CN" dirty="0" smtClean="0"/>
              <a:t>.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868144" y="188640"/>
            <a:ext cx="302433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/>
              <a:t>Copyleft</a:t>
            </a:r>
            <a:endParaRPr lang="en-US" altLang="zh-CN" sz="3200" dirty="0" smtClean="0"/>
          </a:p>
          <a:p>
            <a:endParaRPr lang="en-US" altLang="zh-CN" sz="3200" dirty="0" smtClean="0"/>
          </a:p>
          <a:p>
            <a:r>
              <a:rPr lang="en-US" altLang="zh-CN" sz="3200" dirty="0" err="1" smtClean="0"/>
              <a:t>Vook</a:t>
            </a:r>
            <a:endParaRPr lang="en-US" altLang="zh-CN" sz="3200" dirty="0" smtClean="0"/>
          </a:p>
          <a:p>
            <a:endParaRPr lang="en-US" altLang="zh-CN" sz="3200" dirty="0" smtClean="0"/>
          </a:p>
          <a:p>
            <a:r>
              <a:rPr lang="en-US" altLang="zh-CN" sz="3200" dirty="0" err="1" smtClean="0"/>
              <a:t>Hyperconnected</a:t>
            </a:r>
            <a:endParaRPr lang="en-US" altLang="zh-CN" sz="3200" dirty="0" smtClean="0"/>
          </a:p>
          <a:p>
            <a:endParaRPr lang="en-US" altLang="zh-CN" sz="3200" dirty="0"/>
          </a:p>
          <a:p>
            <a:r>
              <a:rPr lang="en-US" altLang="zh-CN" sz="3200" dirty="0" smtClean="0"/>
              <a:t>Tribal/ viral</a:t>
            </a:r>
          </a:p>
          <a:p>
            <a:r>
              <a:rPr lang="en-US" altLang="zh-CN" sz="3200" dirty="0" smtClean="0"/>
              <a:t>marketing </a:t>
            </a:r>
          </a:p>
          <a:p>
            <a:endParaRPr lang="en-US" altLang="zh-CN" sz="3200" dirty="0" smtClean="0"/>
          </a:p>
          <a:p>
            <a:r>
              <a:rPr lang="en-US" altLang="zh-CN" sz="3200" dirty="0"/>
              <a:t>Netiquette</a:t>
            </a:r>
          </a:p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347864" y="260648"/>
            <a:ext cx="21602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2123728" y="548680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3923928" y="1700808"/>
            <a:ext cx="43204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椭圆 6"/>
          <p:cNvSpPr/>
          <p:nvPr/>
        </p:nvSpPr>
        <p:spPr>
          <a:xfrm>
            <a:off x="2555776" y="2060848"/>
            <a:ext cx="288032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椭圆 7"/>
          <p:cNvSpPr/>
          <p:nvPr/>
        </p:nvSpPr>
        <p:spPr>
          <a:xfrm>
            <a:off x="2123728" y="2708920"/>
            <a:ext cx="14401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椭圆 8"/>
          <p:cNvSpPr/>
          <p:nvPr/>
        </p:nvSpPr>
        <p:spPr>
          <a:xfrm>
            <a:off x="1619672" y="3068960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椭圆 9"/>
          <p:cNvSpPr/>
          <p:nvPr/>
        </p:nvSpPr>
        <p:spPr>
          <a:xfrm>
            <a:off x="3635896" y="4221088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椭圆 10"/>
          <p:cNvSpPr/>
          <p:nvPr/>
        </p:nvSpPr>
        <p:spPr>
          <a:xfrm>
            <a:off x="4572000" y="4509120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椭圆 11"/>
          <p:cNvSpPr/>
          <p:nvPr/>
        </p:nvSpPr>
        <p:spPr>
          <a:xfrm>
            <a:off x="4139952" y="5157192"/>
            <a:ext cx="432048" cy="3252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椭圆 12"/>
          <p:cNvSpPr/>
          <p:nvPr/>
        </p:nvSpPr>
        <p:spPr>
          <a:xfrm>
            <a:off x="4139952" y="5949280"/>
            <a:ext cx="216024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51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88640"/>
            <a:ext cx="5482952" cy="5937523"/>
          </a:xfrm>
        </p:spPr>
        <p:txBody>
          <a:bodyPr>
            <a:normAutofit fontScale="85000" lnSpcReduction="10000"/>
          </a:bodyPr>
          <a:lstStyle/>
          <a:p>
            <a:r>
              <a:rPr lang="en-GB" altLang="zh-CN" dirty="0"/>
              <a:t>Simulated and often exaggerated claims of mass excitement surrounding the release of new products or materials for the public.</a:t>
            </a:r>
            <a:endParaRPr lang="zh-CN" altLang="zh-CN" dirty="0"/>
          </a:p>
          <a:p>
            <a:r>
              <a:rPr lang="en-GB" altLang="zh-CN" dirty="0"/>
              <a:t>A favourable piece of publicity, such as a celebrity endorsement, interview or article to advertise a new product. </a:t>
            </a:r>
            <a:endParaRPr lang="zh-CN" altLang="zh-CN" dirty="0"/>
          </a:p>
          <a:p>
            <a:r>
              <a:rPr lang="en-GB" altLang="zh-CN" dirty="0"/>
              <a:t>A specific word which gains temporary popularity and is used by many people at once.</a:t>
            </a:r>
            <a:endParaRPr lang="zh-CN" altLang="zh-CN" dirty="0"/>
          </a:p>
          <a:p>
            <a:r>
              <a:rPr lang="en-GB" altLang="zh-CN" dirty="0"/>
              <a:t>A piece of information, idea, event or product which is perceived as being worthy of much attention. 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52161" y="476671"/>
            <a:ext cx="27363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Plug</a:t>
            </a:r>
          </a:p>
          <a:p>
            <a:endParaRPr lang="en-US" altLang="zh-CN" sz="3200" dirty="0" smtClean="0"/>
          </a:p>
          <a:p>
            <a:r>
              <a:rPr lang="en-US" altLang="zh-CN" sz="3200" dirty="0" smtClean="0"/>
              <a:t>Hype</a:t>
            </a:r>
          </a:p>
          <a:p>
            <a:endParaRPr lang="en-US" altLang="zh-CN" sz="3200" dirty="0" smtClean="0"/>
          </a:p>
          <a:p>
            <a:r>
              <a:rPr lang="en-US" altLang="zh-CN" sz="3200" dirty="0" smtClean="0"/>
              <a:t>Buzzworthy</a:t>
            </a:r>
          </a:p>
          <a:p>
            <a:endParaRPr lang="en-US" altLang="zh-CN" sz="3200" dirty="0" smtClean="0"/>
          </a:p>
          <a:p>
            <a:r>
              <a:rPr lang="en-US" altLang="zh-CN" sz="3200" dirty="0" smtClean="0"/>
              <a:t>Buzzword </a:t>
            </a:r>
          </a:p>
          <a:p>
            <a:endParaRPr lang="zh-CN" altLang="en-US" dirty="0"/>
          </a:p>
        </p:txBody>
      </p:sp>
      <p:sp>
        <p:nvSpPr>
          <p:cNvPr id="2" name="椭圆 1"/>
          <p:cNvSpPr/>
          <p:nvPr/>
        </p:nvSpPr>
        <p:spPr>
          <a:xfrm>
            <a:off x="4788024" y="33265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椭圆 4"/>
          <p:cNvSpPr/>
          <p:nvPr/>
        </p:nvSpPr>
        <p:spPr>
          <a:xfrm>
            <a:off x="2483768" y="69269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5"/>
          <p:cNvSpPr/>
          <p:nvPr/>
        </p:nvSpPr>
        <p:spPr>
          <a:xfrm>
            <a:off x="5148064" y="1412776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椭圆 6"/>
          <p:cNvSpPr/>
          <p:nvPr/>
        </p:nvSpPr>
        <p:spPr>
          <a:xfrm>
            <a:off x="4139952" y="220486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椭圆 7"/>
          <p:cNvSpPr/>
          <p:nvPr/>
        </p:nvSpPr>
        <p:spPr>
          <a:xfrm>
            <a:off x="1619672" y="378904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/>
          <p:cNvSpPr/>
          <p:nvPr/>
        </p:nvSpPr>
        <p:spPr>
          <a:xfrm>
            <a:off x="4211960" y="5085184"/>
            <a:ext cx="43204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29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Activity. Matching race.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2 x teams, group together &amp; race to match words &amp; meanings. Stick on wall.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1827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Game: Hot Seat.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x teams. 2 x students from each team sit on 2x chairs. Team members </a:t>
            </a:r>
            <a:r>
              <a:rPr lang="en-US" dirty="0" smtClean="0">
                <a:solidFill>
                  <a:srgbClr val="0070C0"/>
                </a:solidFill>
              </a:rPr>
              <a:t>must explain the key words</a:t>
            </a:r>
            <a:r>
              <a:rPr lang="en-US" dirty="0" smtClean="0"/>
              <a:t>. The most points, wins!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18108"/>
            <a:ext cx="4402460" cy="304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091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3106688" cy="1012974"/>
          </a:xfrm>
        </p:spPr>
        <p:txBody>
          <a:bodyPr/>
          <a:lstStyle/>
          <a:p>
            <a:r>
              <a:rPr lang="en-US" dirty="0" smtClean="0"/>
              <a:t>Team 1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Copyleft</a:t>
            </a:r>
            <a:r>
              <a:rPr lang="en-US" altLang="zh-CN" dirty="0" smtClean="0"/>
              <a:t>                                                 </a:t>
            </a:r>
            <a:r>
              <a:rPr lang="en-US" altLang="zh-CN" dirty="0" err="1" smtClean="0"/>
              <a:t>Vook</a:t>
            </a:r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36096" y="476672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Team 2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66329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Examples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‘That’s what she said’</a:t>
            </a:r>
          </a:p>
          <a:p>
            <a:r>
              <a:rPr lang="en-US" altLang="zh-CN" dirty="0" smtClean="0"/>
              <a:t>‘Internet of things’</a:t>
            </a:r>
          </a:p>
          <a:p>
            <a:r>
              <a:rPr lang="en-US" altLang="zh-CN" dirty="0" smtClean="0"/>
              <a:t>‘cloud computing’</a:t>
            </a:r>
          </a:p>
          <a:p>
            <a:r>
              <a:rPr lang="en-US" altLang="zh-CN" dirty="0" smtClean="0"/>
              <a:t>‘amazeballs’</a:t>
            </a:r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4" y="4411629"/>
            <a:ext cx="2571750" cy="23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78" y="1124745"/>
            <a:ext cx="403244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97229"/>
            <a:ext cx="417646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20" y="5227560"/>
            <a:ext cx="3997424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849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Plug                                                     Hype</a:t>
            </a:r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37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476672"/>
            <a:ext cx="228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/>
              <a:t>Buzzworthy</a:t>
            </a:r>
            <a:endParaRPr lang="en-US" altLang="zh-CN" sz="3200" dirty="0"/>
          </a:p>
          <a:p>
            <a:endParaRPr lang="en-US" altLang="zh-CN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508104" y="47667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Buzzword </a:t>
            </a:r>
          </a:p>
        </p:txBody>
      </p:sp>
    </p:spTree>
    <p:extLst>
      <p:ext uri="{BB962C8B-B14F-4D97-AF65-F5344CB8AC3E}">
        <p14:creationId xmlns:p14="http://schemas.microsoft.com/office/powerpoint/2010/main" val="2226336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 smtClean="0"/>
              <a:t>Hyperconnected</a:t>
            </a:r>
            <a:r>
              <a:rPr lang="en-US" altLang="zh-CN" dirty="0" smtClean="0"/>
              <a:t>         Tribal</a:t>
            </a:r>
            <a:r>
              <a:rPr lang="en-US" altLang="zh-CN" dirty="0"/>
              <a:t>/ </a:t>
            </a:r>
            <a:r>
              <a:rPr lang="en-US" altLang="zh-CN" dirty="0" smtClean="0"/>
              <a:t>viral marketing </a:t>
            </a:r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66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en-US" altLang="zh-CN" dirty="0"/>
              <a:t>Netiquette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832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8995" y="116632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Text speak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306227" y="476672"/>
            <a:ext cx="3312368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Oh my god</a:t>
            </a:r>
          </a:p>
          <a:p>
            <a:r>
              <a:rPr lang="en-US" altLang="zh-CN" sz="2400" dirty="0" smtClean="0"/>
              <a:t>Laugh out loud</a:t>
            </a:r>
          </a:p>
          <a:p>
            <a:r>
              <a:rPr lang="en-US" altLang="zh-CN" sz="2400" dirty="0" smtClean="0"/>
              <a:t>Question for you</a:t>
            </a:r>
          </a:p>
          <a:p>
            <a:r>
              <a:rPr lang="en-US" altLang="zh-CN" sz="2400" dirty="0" smtClean="0"/>
              <a:t>Talk to you later </a:t>
            </a:r>
          </a:p>
          <a:p>
            <a:r>
              <a:rPr lang="en-US" altLang="zh-CN" sz="2400" dirty="0" smtClean="0"/>
              <a:t>Later </a:t>
            </a:r>
          </a:p>
          <a:p>
            <a:r>
              <a:rPr lang="en-US" altLang="zh-CN" sz="2400" dirty="0" smtClean="0"/>
              <a:t>Great!</a:t>
            </a:r>
          </a:p>
          <a:p>
            <a:r>
              <a:rPr lang="en-US" altLang="zh-CN" sz="2400" dirty="0" smtClean="0"/>
              <a:t>Birthday.</a:t>
            </a:r>
          </a:p>
          <a:p>
            <a:r>
              <a:rPr lang="en-US" altLang="zh-CN" sz="2400" dirty="0" smtClean="0"/>
              <a:t>Thanks!</a:t>
            </a:r>
          </a:p>
          <a:p>
            <a:r>
              <a:rPr lang="en-US" altLang="zh-CN" sz="2400" dirty="0" smtClean="0"/>
              <a:t>Be right back.</a:t>
            </a:r>
          </a:p>
          <a:p>
            <a:r>
              <a:rPr lang="en-US" altLang="zh-CN" sz="2400" dirty="0" smtClean="0"/>
              <a:t>By the way</a:t>
            </a:r>
          </a:p>
          <a:p>
            <a:r>
              <a:rPr lang="en-US" altLang="zh-CN" sz="2400" dirty="0" smtClean="0"/>
              <a:t>See you</a:t>
            </a:r>
          </a:p>
          <a:p>
            <a:r>
              <a:rPr lang="en-US" altLang="zh-CN" sz="2400" dirty="0" smtClean="0"/>
              <a:t>As soon as possible </a:t>
            </a:r>
          </a:p>
          <a:p>
            <a:r>
              <a:rPr lang="en-US" altLang="zh-CN" sz="2400" dirty="0" smtClean="0"/>
              <a:t>At the moment </a:t>
            </a:r>
          </a:p>
          <a:p>
            <a:r>
              <a:rPr lang="en-US" altLang="zh-CN" sz="2400" dirty="0" smtClean="0"/>
              <a:t>Got to go</a:t>
            </a:r>
          </a:p>
          <a:p>
            <a:r>
              <a:rPr lang="en-US" altLang="zh-CN" sz="2400" dirty="0" smtClean="0"/>
              <a:t>Wait</a:t>
            </a:r>
          </a:p>
          <a:p>
            <a:r>
              <a:rPr lang="en-US" altLang="zh-CN" sz="2400" dirty="0" smtClean="0"/>
              <a:t>How are you?</a:t>
            </a:r>
          </a:p>
          <a:p>
            <a:r>
              <a:rPr lang="en-US" altLang="zh-CN" sz="2400" dirty="0" smtClean="0"/>
              <a:t>Joke</a:t>
            </a:r>
          </a:p>
          <a:p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4" y="914743"/>
            <a:ext cx="5117554" cy="567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453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548680"/>
            <a:ext cx="705678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Activity: 1) Take handout/ translate.</a:t>
            </a:r>
          </a:p>
          <a:p>
            <a:r>
              <a:rPr lang="en-US" sz="2800" dirty="0" smtClean="0"/>
              <a:t>2) Groups of 3/4 </a:t>
            </a:r>
            <a:r>
              <a:rPr lang="en-US" sz="2800" dirty="0"/>
              <a:t>s</a:t>
            </a:r>
            <a:r>
              <a:rPr lang="en-US" sz="2800" dirty="0" smtClean="0"/>
              <a:t>tand up (circles). Use a slang word to continue convo. If can’t, sit down. </a:t>
            </a:r>
          </a:p>
          <a:p>
            <a:r>
              <a:rPr lang="en-US" sz="2800" dirty="0" smtClean="0"/>
              <a:t>Last student standing, wins. 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………….. </a:t>
            </a:r>
          </a:p>
          <a:p>
            <a:r>
              <a:rPr lang="en-US" sz="2800" i="1" dirty="0" smtClean="0"/>
              <a:t>‘</a:t>
            </a:r>
            <a:r>
              <a:rPr lang="en-US" sz="2800" i="1" dirty="0" err="1" smtClean="0">
                <a:solidFill>
                  <a:srgbClr val="0070C0"/>
                </a:solidFill>
              </a:rPr>
              <a:t>Omg</a:t>
            </a:r>
            <a:r>
              <a:rPr lang="en-US" sz="2800" i="1" dirty="0" smtClean="0"/>
              <a:t>, I’m having the best time!’</a:t>
            </a:r>
          </a:p>
          <a:p>
            <a:r>
              <a:rPr lang="en-US" sz="2800" i="1" dirty="0" smtClean="0"/>
              <a:t>The beach is so </a:t>
            </a:r>
            <a:r>
              <a:rPr lang="en-US" sz="2800" i="1" dirty="0" smtClean="0">
                <a:solidFill>
                  <a:srgbClr val="0070C0"/>
                </a:solidFill>
              </a:rPr>
              <a:t>gr8….</a:t>
            </a:r>
          </a:p>
          <a:p>
            <a:endParaRPr lang="en-US" sz="2400" i="1" dirty="0" smtClean="0">
              <a:solidFill>
                <a:srgbClr val="0070C0"/>
              </a:solidFill>
            </a:endParaRPr>
          </a:p>
          <a:p>
            <a:endParaRPr lang="en-US" sz="2800" dirty="0" smtClean="0"/>
          </a:p>
          <a:p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54670"/>
            <a:ext cx="3710186" cy="263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12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6264696"/>
          </a:xfrm>
        </p:spPr>
        <p:txBody>
          <a:bodyPr>
            <a:normAutofit lnSpcReduction="10000"/>
          </a:bodyPr>
          <a:lstStyle/>
          <a:p>
            <a:r>
              <a:rPr lang="en-GB" altLang="zh-CN" dirty="0"/>
              <a:t>Congratulations, </a:t>
            </a:r>
            <a:r>
              <a:rPr lang="en-GB" altLang="zh-CN" dirty="0" smtClean="0"/>
              <a:t>you </a:t>
            </a:r>
            <a:r>
              <a:rPr lang="en-GB" altLang="zh-CN" dirty="0"/>
              <a:t>have </a:t>
            </a:r>
            <a:r>
              <a:rPr lang="en-GB" altLang="zh-CN" u="sng" dirty="0" smtClean="0">
                <a:solidFill>
                  <a:srgbClr val="0070C0"/>
                </a:solidFill>
              </a:rPr>
              <a:t>ventured (…)</a:t>
            </a:r>
            <a:r>
              <a:rPr lang="en-GB" altLang="zh-CN" dirty="0" smtClean="0">
                <a:solidFill>
                  <a:srgbClr val="0070C0"/>
                </a:solidFill>
              </a:rPr>
              <a:t>  </a:t>
            </a:r>
            <a:r>
              <a:rPr lang="en-GB" altLang="zh-CN" dirty="0"/>
              <a:t>into the English-speaking environment of the Net. </a:t>
            </a:r>
            <a:endParaRPr lang="zh-CN" altLang="zh-CN" dirty="0"/>
          </a:p>
          <a:p>
            <a:r>
              <a:rPr lang="en-GB" altLang="zh-CN" dirty="0"/>
              <a:t>T</a:t>
            </a:r>
            <a:r>
              <a:rPr lang="en-GB" altLang="zh-CN" dirty="0" smtClean="0"/>
              <a:t>he </a:t>
            </a:r>
            <a:r>
              <a:rPr lang="en-GB" altLang="zh-CN" dirty="0"/>
              <a:t>Web is </a:t>
            </a:r>
            <a:r>
              <a:rPr lang="en-GB" altLang="zh-CN" i="1" dirty="0"/>
              <a:t>full</a:t>
            </a:r>
            <a:r>
              <a:rPr lang="en-GB" altLang="zh-CN" dirty="0"/>
              <a:t> of constantly </a:t>
            </a:r>
            <a:r>
              <a:rPr lang="en-GB" altLang="zh-CN" dirty="0" smtClean="0">
                <a:solidFill>
                  <a:srgbClr val="0070C0"/>
                </a:solidFill>
              </a:rPr>
              <a:t>evolving (…) </a:t>
            </a:r>
            <a:r>
              <a:rPr lang="en-GB" altLang="zh-CN" u="sng" dirty="0" smtClean="0">
                <a:solidFill>
                  <a:srgbClr val="0070C0"/>
                </a:solidFill>
              </a:rPr>
              <a:t>colloquial</a:t>
            </a:r>
            <a:r>
              <a:rPr lang="en-GB" altLang="zh-CN" dirty="0" smtClean="0">
                <a:solidFill>
                  <a:srgbClr val="0070C0"/>
                </a:solidFill>
              </a:rPr>
              <a:t> (…) </a:t>
            </a:r>
            <a:r>
              <a:rPr lang="en-GB" altLang="zh-CN" dirty="0"/>
              <a:t>expressions that are very difficult to understand. </a:t>
            </a:r>
            <a:endParaRPr lang="en-GB" altLang="zh-CN" dirty="0" smtClean="0"/>
          </a:p>
          <a:p>
            <a:r>
              <a:rPr lang="en-GB" altLang="zh-CN" dirty="0" smtClean="0"/>
              <a:t>You must</a:t>
            </a:r>
            <a:r>
              <a:rPr lang="en-GB" altLang="zh-CN" dirty="0" smtClean="0">
                <a:solidFill>
                  <a:srgbClr val="0070C0"/>
                </a:solidFill>
              </a:rPr>
              <a:t> </a:t>
            </a:r>
            <a:r>
              <a:rPr lang="en-GB" altLang="zh-CN" u="sng" dirty="0" smtClean="0">
                <a:solidFill>
                  <a:srgbClr val="0070C0"/>
                </a:solidFill>
              </a:rPr>
              <a:t>face(…</a:t>
            </a:r>
            <a:r>
              <a:rPr lang="en-GB" altLang="zh-CN" dirty="0" smtClean="0">
                <a:solidFill>
                  <a:srgbClr val="0070C0"/>
                </a:solidFill>
              </a:rPr>
              <a:t>) </a:t>
            </a:r>
            <a:r>
              <a:rPr lang="en-GB" altLang="zh-CN" dirty="0" smtClean="0"/>
              <a:t>the </a:t>
            </a:r>
            <a:r>
              <a:rPr lang="en-GB" altLang="zh-CN" dirty="0"/>
              <a:t>problem</a:t>
            </a:r>
            <a:r>
              <a:rPr lang="en-GB" altLang="zh-CN" dirty="0" smtClean="0"/>
              <a:t>. </a:t>
            </a:r>
            <a:r>
              <a:rPr lang="en-GB" altLang="zh-CN" dirty="0"/>
              <a:t>I hope to help you in this </a:t>
            </a:r>
            <a:r>
              <a:rPr lang="en-GB" altLang="zh-CN" u="sng" dirty="0" smtClean="0">
                <a:solidFill>
                  <a:srgbClr val="0070C0"/>
                </a:solidFill>
              </a:rPr>
              <a:t>quest</a:t>
            </a:r>
            <a:r>
              <a:rPr lang="en-GB" altLang="zh-CN" dirty="0" smtClean="0">
                <a:solidFill>
                  <a:srgbClr val="0070C0"/>
                </a:solidFill>
              </a:rPr>
              <a:t> (…)</a:t>
            </a:r>
          </a:p>
          <a:p>
            <a:r>
              <a:rPr lang="en-GB" altLang="zh-CN" dirty="0" smtClean="0">
                <a:solidFill>
                  <a:srgbClr val="0070C0"/>
                </a:solidFill>
              </a:rPr>
              <a:t>Adjective = developing </a:t>
            </a:r>
          </a:p>
          <a:p>
            <a:r>
              <a:rPr lang="en-GB" altLang="zh-CN" dirty="0">
                <a:solidFill>
                  <a:srgbClr val="00B0F0"/>
                </a:solidFill>
              </a:rPr>
              <a:t>verb=to </a:t>
            </a:r>
            <a:r>
              <a:rPr lang="en-GB" altLang="zh-CN" dirty="0" smtClean="0">
                <a:solidFill>
                  <a:srgbClr val="00B0F0"/>
                </a:solidFill>
              </a:rPr>
              <a:t>enter</a:t>
            </a:r>
          </a:p>
          <a:p>
            <a:r>
              <a:rPr lang="en-GB" altLang="zh-CN" dirty="0" smtClean="0">
                <a:solidFill>
                  <a:srgbClr val="00B0F0"/>
                </a:solidFill>
              </a:rPr>
              <a:t>verb=to </a:t>
            </a:r>
            <a:r>
              <a:rPr lang="en-GB" altLang="zh-CN" dirty="0">
                <a:solidFill>
                  <a:srgbClr val="00B0F0"/>
                </a:solidFill>
              </a:rPr>
              <a:t>confront</a:t>
            </a:r>
            <a:endParaRPr lang="en-GB" altLang="zh-CN" dirty="0" smtClean="0">
              <a:solidFill>
                <a:srgbClr val="00B0F0"/>
              </a:solidFill>
            </a:endParaRPr>
          </a:p>
          <a:p>
            <a:r>
              <a:rPr lang="en-GB" altLang="zh-CN" dirty="0" smtClean="0">
                <a:solidFill>
                  <a:srgbClr val="00B0F0"/>
                </a:solidFill>
              </a:rPr>
              <a:t>adjective=slang</a:t>
            </a:r>
          </a:p>
          <a:p>
            <a:r>
              <a:rPr lang="en-GB" altLang="zh-CN" dirty="0">
                <a:solidFill>
                  <a:srgbClr val="00B0F0"/>
                </a:solidFill>
              </a:rPr>
              <a:t>noun=search</a:t>
            </a:r>
            <a:endParaRPr lang="en-GB" altLang="zh-CN" dirty="0" smtClean="0">
              <a:solidFill>
                <a:srgbClr val="00B0F0"/>
              </a:solidFill>
            </a:endParaRPr>
          </a:p>
          <a:p>
            <a:endParaRPr lang="zh-CN" altLang="zh-CN" dirty="0" smtClean="0"/>
          </a:p>
          <a:p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05064"/>
            <a:ext cx="2705100" cy="25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951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buzzwo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452" y="1628800"/>
            <a:ext cx="543883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158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ee the sourc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0"/>
            <a:ext cx="8667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211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433048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783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266476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dirty="0" smtClean="0"/>
              <a:t>The </a:t>
            </a:r>
            <a:r>
              <a:rPr lang="en-US" altLang="zh-CN" sz="2400" dirty="0"/>
              <a:t>practice of storing </a:t>
            </a:r>
            <a:r>
              <a:rPr lang="en-US" altLang="zh-CN" sz="2400" dirty="0" smtClean="0"/>
              <a:t>computer </a:t>
            </a:r>
            <a:r>
              <a:rPr lang="en-US" altLang="zh-CN" sz="2400" dirty="0"/>
              <a:t>data on multiple servers that can be accessed through the Internet</a:t>
            </a:r>
            <a:r>
              <a:rPr lang="en-US" altLang="zh-CN" sz="2400" dirty="0" smtClean="0"/>
              <a:t>. E.g. One Drive.</a:t>
            </a:r>
          </a:p>
          <a:p>
            <a:endParaRPr lang="en-US" altLang="zh-CN" sz="2400" dirty="0"/>
          </a:p>
          <a:p>
            <a:r>
              <a:rPr lang="en-US" altLang="zh-CN" sz="2400" dirty="0" smtClean="0"/>
              <a:t>A thing which is assigned an IP address with the ability to transfer data via a network without the need for human interaction. </a:t>
            </a:r>
          </a:p>
          <a:p>
            <a:endParaRPr lang="en-US" altLang="zh-CN" sz="2400" dirty="0"/>
          </a:p>
          <a:p>
            <a:r>
              <a:rPr lang="en-US" altLang="zh-CN" sz="2400" dirty="0" smtClean="0"/>
              <a:t>A sexual euphemism. </a:t>
            </a:r>
            <a:endParaRPr lang="zh-CN" alt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055" y="0"/>
            <a:ext cx="2857500" cy="247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956" y="2473449"/>
            <a:ext cx="2601838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887" y="4930899"/>
            <a:ext cx="2847975" cy="18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>
          <a:xfrm>
            <a:off x="1691680" y="4077072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23528" y="3068960"/>
            <a:ext cx="288032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2555776" y="3284984"/>
            <a:ext cx="36004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2286000" y="404664"/>
            <a:ext cx="269776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420888" y="836712"/>
            <a:ext cx="314908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846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zh-CN" sz="2800" dirty="0" smtClean="0">
                <a:solidFill>
                  <a:srgbClr val="00B0F0"/>
                </a:solidFill>
              </a:rPr>
              <a:t>Phrasal verb=to </a:t>
            </a:r>
            <a:r>
              <a:rPr lang="en-GB" altLang="zh-CN" sz="2800" dirty="0">
                <a:solidFill>
                  <a:srgbClr val="00B0F0"/>
                </a:solidFill>
              </a:rPr>
              <a:t>look </a:t>
            </a:r>
            <a:r>
              <a:rPr lang="en-GB" altLang="zh-CN" sz="2800" dirty="0" smtClean="0">
                <a:solidFill>
                  <a:srgbClr val="00B0F0"/>
                </a:solidFill>
              </a:rPr>
              <a:t>at/ </a:t>
            </a:r>
            <a:r>
              <a:rPr lang="en-GB" altLang="zh-CN" sz="2800" dirty="0">
                <a:solidFill>
                  <a:srgbClr val="00B0F0"/>
                </a:solidFill>
              </a:rPr>
              <a:t>noun phrase=not in relationship to </a:t>
            </a:r>
            <a:r>
              <a:rPr lang="en-GB" altLang="zh-CN" sz="2800" dirty="0" smtClean="0">
                <a:solidFill>
                  <a:srgbClr val="00B0F0"/>
                </a:solidFill>
              </a:rPr>
              <a:t>something/ </a:t>
            </a:r>
            <a:r>
              <a:rPr lang="en-GB" altLang="zh-CN" sz="2800" dirty="0">
                <a:solidFill>
                  <a:srgbClr val="00B0F0"/>
                </a:solidFill>
              </a:rPr>
              <a:t>verb=to get accustomed to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zh-CN" dirty="0" smtClean="0"/>
              <a:t>Help is available with many vocab lists on the Internet</a:t>
            </a:r>
            <a:r>
              <a:rPr lang="en-GB" altLang="zh-CN" dirty="0"/>
              <a:t> </a:t>
            </a:r>
            <a:r>
              <a:rPr lang="en-GB" altLang="zh-CN" dirty="0" smtClean="0"/>
              <a:t>to teach PC vocab for you to </a:t>
            </a:r>
            <a:r>
              <a:rPr lang="en-GB" altLang="zh-CN" u="sng" dirty="0">
                <a:solidFill>
                  <a:srgbClr val="0070C0"/>
                </a:solidFill>
              </a:rPr>
              <a:t>c</a:t>
            </a:r>
            <a:r>
              <a:rPr lang="en-GB" altLang="zh-CN" u="sng" dirty="0" smtClean="0">
                <a:solidFill>
                  <a:srgbClr val="0070C0"/>
                </a:solidFill>
              </a:rPr>
              <a:t>heck out</a:t>
            </a:r>
            <a:r>
              <a:rPr lang="en-GB" altLang="zh-CN" dirty="0" smtClean="0">
                <a:solidFill>
                  <a:srgbClr val="0070C0"/>
                </a:solidFill>
              </a:rPr>
              <a:t> (…) </a:t>
            </a:r>
            <a:r>
              <a:rPr lang="en-GB" altLang="zh-CN" dirty="0" smtClean="0"/>
              <a:t>While vocab lists are good, they are still </a:t>
            </a:r>
            <a:r>
              <a:rPr lang="en-GB" altLang="zh-CN" u="sng" dirty="0" smtClean="0">
                <a:solidFill>
                  <a:srgbClr val="0070C0"/>
                </a:solidFill>
              </a:rPr>
              <a:t>out of context</a:t>
            </a:r>
            <a:r>
              <a:rPr lang="en-GB" altLang="zh-CN" dirty="0" smtClean="0">
                <a:solidFill>
                  <a:srgbClr val="0070C0"/>
                </a:solidFill>
              </a:rPr>
              <a:t> (…). </a:t>
            </a:r>
          </a:p>
          <a:p>
            <a:r>
              <a:rPr lang="en-GB" altLang="zh-CN" dirty="0" smtClean="0"/>
              <a:t>What would help is an article written with some of the slang included - and defined - in order for you </a:t>
            </a:r>
            <a:r>
              <a:rPr lang="en-GB" altLang="zh-CN" u="sng" dirty="0" smtClean="0">
                <a:solidFill>
                  <a:srgbClr val="0070C0"/>
                </a:solidFill>
              </a:rPr>
              <a:t>to get the feel of </a:t>
            </a:r>
            <a:r>
              <a:rPr lang="en-GB" altLang="zh-CN" dirty="0" smtClean="0">
                <a:solidFill>
                  <a:srgbClr val="0070C0"/>
                </a:solidFill>
              </a:rPr>
              <a:t>(…) </a:t>
            </a:r>
            <a:r>
              <a:rPr lang="en-GB" altLang="zh-CN" dirty="0" smtClean="0"/>
              <a:t>this new kind of vocab... </a:t>
            </a:r>
            <a:endParaRPr lang="zh-CN" altLang="zh-CN" dirty="0" smtClean="0"/>
          </a:p>
          <a:p>
            <a:endParaRPr lang="zh-CN" altLang="en-US" dirty="0"/>
          </a:p>
        </p:txBody>
      </p:sp>
      <p:sp>
        <p:nvSpPr>
          <p:cNvPr id="4" name="Oval 3"/>
          <p:cNvSpPr/>
          <p:nvPr/>
        </p:nvSpPr>
        <p:spPr>
          <a:xfrm>
            <a:off x="3059832" y="4365104"/>
            <a:ext cx="50405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ounded Rectangle 4"/>
          <p:cNvSpPr/>
          <p:nvPr/>
        </p:nvSpPr>
        <p:spPr>
          <a:xfrm>
            <a:off x="4788024" y="4221088"/>
            <a:ext cx="64807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0424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zh-CN" b="1" dirty="0"/>
              <a:t>The Adventures of </a:t>
            </a:r>
            <a:r>
              <a:rPr lang="en-GB" altLang="zh-CN" b="1" dirty="0" err="1"/>
              <a:t>Delmon</a:t>
            </a:r>
            <a:r>
              <a:rPr lang="en-GB" altLang="zh-CN" dirty="0"/>
              <a:t> </a:t>
            </a:r>
            <a:endParaRPr lang="zh-CN" altLang="zh-CN" dirty="0"/>
          </a:p>
          <a:p>
            <a:r>
              <a:rPr lang="en-GB" altLang="zh-CN" dirty="0"/>
              <a:t>Imagine you see </a:t>
            </a:r>
            <a:r>
              <a:rPr lang="en-GB" altLang="zh-CN" dirty="0" smtClean="0"/>
              <a:t>Del </a:t>
            </a:r>
            <a:r>
              <a:rPr lang="en-GB" altLang="zh-CN" dirty="0"/>
              <a:t>the </a:t>
            </a:r>
            <a:r>
              <a:rPr lang="en-GB" altLang="zh-CN" u="sng" dirty="0">
                <a:solidFill>
                  <a:srgbClr val="00B0F0"/>
                </a:solidFill>
              </a:rPr>
              <a:t>Avatar</a:t>
            </a:r>
            <a:r>
              <a:rPr lang="en-GB" altLang="zh-CN" dirty="0"/>
              <a:t> </a:t>
            </a:r>
            <a:r>
              <a:rPr lang="en-GB" altLang="zh-CN" dirty="0" smtClean="0"/>
              <a:t>() on </a:t>
            </a:r>
            <a:r>
              <a:rPr lang="en-GB" altLang="zh-CN" dirty="0" err="1" smtClean="0"/>
              <a:t>Wechat</a:t>
            </a:r>
            <a:r>
              <a:rPr lang="en-GB" altLang="zh-CN" dirty="0" smtClean="0"/>
              <a:t>. Here </a:t>
            </a:r>
            <a:r>
              <a:rPr lang="en-GB" altLang="zh-CN" dirty="0"/>
              <a:t>is what </a:t>
            </a:r>
            <a:r>
              <a:rPr lang="en-GB" altLang="zh-CN" dirty="0" smtClean="0"/>
              <a:t>she </a:t>
            </a:r>
            <a:r>
              <a:rPr lang="en-GB" altLang="zh-CN" dirty="0"/>
              <a:t>says: </a:t>
            </a:r>
            <a:endParaRPr lang="zh-CN" altLang="zh-CN" dirty="0"/>
          </a:p>
          <a:p>
            <a:r>
              <a:rPr lang="en-GB" altLang="zh-CN" dirty="0"/>
              <a:t>...So, I was out </a:t>
            </a:r>
            <a:r>
              <a:rPr lang="en-GB" altLang="zh-CN" dirty="0">
                <a:solidFill>
                  <a:srgbClr val="00B0F0"/>
                </a:solidFill>
              </a:rPr>
              <a:t>surfing</a:t>
            </a:r>
            <a:r>
              <a:rPr lang="en-GB" altLang="zh-CN" dirty="0"/>
              <a:t> the Web. You know, </a:t>
            </a:r>
            <a:r>
              <a:rPr lang="en-GB" altLang="zh-CN" dirty="0">
                <a:solidFill>
                  <a:srgbClr val="0070C0"/>
                </a:solidFill>
              </a:rPr>
              <a:t>lurking</a:t>
            </a:r>
            <a:r>
              <a:rPr lang="en-GB" altLang="zh-CN" dirty="0"/>
              <a:t> in a </a:t>
            </a:r>
            <a:r>
              <a:rPr lang="en-GB" altLang="zh-CN" dirty="0">
                <a:solidFill>
                  <a:srgbClr val="00B0F0"/>
                </a:solidFill>
              </a:rPr>
              <a:t>MUD</a:t>
            </a:r>
            <a:r>
              <a:rPr lang="en-GB" altLang="zh-CN" dirty="0"/>
              <a:t>, reading my </a:t>
            </a:r>
            <a:r>
              <a:rPr lang="en-GB" altLang="zh-CN" dirty="0" err="1"/>
              <a:t>favorite</a:t>
            </a:r>
            <a:r>
              <a:rPr lang="en-GB" altLang="zh-CN" dirty="0"/>
              <a:t> </a:t>
            </a:r>
            <a:r>
              <a:rPr lang="en-GB" altLang="zh-CN" dirty="0" smtClean="0">
                <a:solidFill>
                  <a:srgbClr val="00B0F0"/>
                </a:solidFill>
              </a:rPr>
              <a:t>e-zines</a:t>
            </a:r>
            <a:r>
              <a:rPr lang="en-GB" altLang="zh-CN" dirty="0"/>
              <a:t>, and I met this</a:t>
            </a:r>
            <a:r>
              <a:rPr lang="en-GB" altLang="zh-CN" dirty="0">
                <a:solidFill>
                  <a:srgbClr val="00B0F0"/>
                </a:solidFill>
              </a:rPr>
              <a:t> </a:t>
            </a:r>
            <a:r>
              <a:rPr lang="en-GB" altLang="zh-CN" dirty="0" err="1">
                <a:solidFill>
                  <a:srgbClr val="00B0F0"/>
                </a:solidFill>
              </a:rPr>
              <a:t>grrrl</a:t>
            </a:r>
            <a:r>
              <a:rPr lang="en-GB" altLang="zh-CN" dirty="0">
                <a:solidFill>
                  <a:srgbClr val="00B0F0"/>
                </a:solidFill>
              </a:rPr>
              <a:t> </a:t>
            </a:r>
            <a:r>
              <a:rPr lang="en-GB" altLang="zh-CN" dirty="0" smtClean="0"/>
              <a:t>on </a:t>
            </a:r>
            <a:r>
              <a:rPr lang="en-GB" altLang="zh-CN" dirty="0" err="1" smtClean="0">
                <a:solidFill>
                  <a:srgbClr val="00B0F0"/>
                </a:solidFill>
              </a:rPr>
              <a:t>google</a:t>
            </a:r>
            <a:r>
              <a:rPr lang="en-GB" altLang="zh-CN" dirty="0" smtClean="0">
                <a:solidFill>
                  <a:srgbClr val="00B0F0"/>
                </a:solidFill>
              </a:rPr>
              <a:t> hangouts</a:t>
            </a:r>
            <a:r>
              <a:rPr lang="en-GB" altLang="zh-CN" dirty="0" smtClean="0"/>
              <a:t>. </a:t>
            </a:r>
            <a:r>
              <a:rPr lang="en-GB" altLang="zh-CN" dirty="0"/>
              <a:t>We both </a:t>
            </a:r>
            <a:r>
              <a:rPr lang="en-GB" altLang="zh-CN" dirty="0">
                <a:solidFill>
                  <a:srgbClr val="0070C0"/>
                </a:solidFill>
              </a:rPr>
              <a:t>blabbed</a:t>
            </a:r>
            <a:r>
              <a:rPr lang="en-GB" altLang="zh-CN" dirty="0"/>
              <a:t> away, talking about her </a:t>
            </a:r>
            <a:r>
              <a:rPr lang="en-GB" altLang="zh-CN" dirty="0">
                <a:solidFill>
                  <a:srgbClr val="0070C0"/>
                </a:solidFill>
              </a:rPr>
              <a:t>homepage</a:t>
            </a:r>
            <a:r>
              <a:rPr lang="en-GB" altLang="zh-CN" dirty="0"/>
              <a:t> and how many </a:t>
            </a:r>
            <a:r>
              <a:rPr lang="en-GB" altLang="zh-CN" dirty="0">
                <a:solidFill>
                  <a:srgbClr val="00B0F0"/>
                </a:solidFill>
              </a:rPr>
              <a:t>hits </a:t>
            </a:r>
            <a:r>
              <a:rPr lang="en-GB" altLang="zh-CN" dirty="0"/>
              <a:t>it got. </a:t>
            </a:r>
            <a:endParaRPr lang="en-GB" altLang="zh-CN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6632"/>
            <a:ext cx="1154899" cy="73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93306"/>
            <a:ext cx="1547664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157190"/>
            <a:ext cx="1752600" cy="16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45" y="5135741"/>
            <a:ext cx="254317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47" y="5074231"/>
            <a:ext cx="23241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59" y="3520438"/>
            <a:ext cx="2256284" cy="143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274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altLang="zh-CN" dirty="0" smtClean="0"/>
              <a:t>….The </a:t>
            </a:r>
            <a:r>
              <a:rPr lang="en-GB" altLang="zh-CN" dirty="0"/>
              <a:t>next thing you know, this </a:t>
            </a:r>
            <a:r>
              <a:rPr lang="en-GB" altLang="zh-CN" dirty="0">
                <a:solidFill>
                  <a:srgbClr val="00B0F0"/>
                </a:solidFill>
              </a:rPr>
              <a:t>newbie</a:t>
            </a:r>
            <a:r>
              <a:rPr lang="en-GB" altLang="zh-CN" dirty="0"/>
              <a:t> logs on and starts to ask us questions like "What's the difference between a </a:t>
            </a:r>
            <a:r>
              <a:rPr lang="en-GB" altLang="zh-CN" dirty="0">
                <a:solidFill>
                  <a:srgbClr val="00B0F0"/>
                </a:solidFill>
              </a:rPr>
              <a:t>server</a:t>
            </a:r>
            <a:r>
              <a:rPr lang="en-GB" altLang="zh-CN" dirty="0"/>
              <a:t> and a </a:t>
            </a:r>
            <a:r>
              <a:rPr lang="en-GB" altLang="zh-CN" dirty="0">
                <a:solidFill>
                  <a:srgbClr val="00B0F0"/>
                </a:solidFill>
              </a:rPr>
              <a:t>provider</a:t>
            </a:r>
            <a:r>
              <a:rPr lang="en-GB" altLang="zh-CN" dirty="0"/>
              <a:t>?", "Do I have to pay for</a:t>
            </a:r>
            <a:r>
              <a:rPr lang="en-GB" altLang="zh-CN" dirty="0">
                <a:solidFill>
                  <a:srgbClr val="00B0F0"/>
                </a:solidFill>
              </a:rPr>
              <a:t> shareware</a:t>
            </a:r>
            <a:r>
              <a:rPr lang="en-GB" altLang="zh-CN" dirty="0" smtClean="0"/>
              <a:t>?"</a:t>
            </a:r>
            <a:r>
              <a:rPr lang="zh-CN" altLang="zh-CN" dirty="0"/>
              <a:t/>
            </a:r>
            <a:br>
              <a:rPr lang="zh-CN" altLang="zh-CN" dirty="0"/>
            </a:br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" y="5013176"/>
            <a:ext cx="26765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085184"/>
            <a:ext cx="2847975" cy="168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163480"/>
            <a:ext cx="24098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6" y="3284984"/>
            <a:ext cx="2819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2994907"/>
            <a:ext cx="27717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082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476672"/>
            <a:ext cx="80648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3200" dirty="0" smtClean="0"/>
              <a:t>…and </a:t>
            </a:r>
            <a:r>
              <a:rPr lang="en-GB" altLang="zh-CN" sz="3200" dirty="0"/>
              <a:t>"Are you really there, or are you a </a:t>
            </a:r>
            <a:r>
              <a:rPr lang="en-GB" altLang="zh-CN" sz="3200" dirty="0">
                <a:solidFill>
                  <a:srgbClr val="00B0F0"/>
                </a:solidFill>
              </a:rPr>
              <a:t>bot</a:t>
            </a:r>
            <a:r>
              <a:rPr lang="en-GB" altLang="zh-CN" sz="3200" dirty="0"/>
              <a:t>?". It was OK for awhile as I am into </a:t>
            </a:r>
            <a:r>
              <a:rPr lang="en-GB" altLang="zh-CN" sz="3200" dirty="0">
                <a:solidFill>
                  <a:srgbClr val="0070C0"/>
                </a:solidFill>
              </a:rPr>
              <a:t>Netiquette</a:t>
            </a:r>
            <a:r>
              <a:rPr lang="en-GB" altLang="zh-CN" sz="3200" dirty="0"/>
              <a:t> and all that. Luckily, he </a:t>
            </a:r>
            <a:r>
              <a:rPr lang="en-GB" altLang="zh-CN" sz="3200" dirty="0">
                <a:solidFill>
                  <a:srgbClr val="00B0F0"/>
                </a:solidFill>
              </a:rPr>
              <a:t>hit the road </a:t>
            </a:r>
            <a:r>
              <a:rPr lang="en-GB" altLang="zh-CN" sz="3200" dirty="0"/>
              <a:t>and we could continue our</a:t>
            </a:r>
            <a:r>
              <a:rPr lang="en-GB" altLang="zh-CN" sz="3200" dirty="0">
                <a:solidFill>
                  <a:srgbClr val="00B0F0"/>
                </a:solidFill>
              </a:rPr>
              <a:t> gab</a:t>
            </a:r>
            <a:r>
              <a:rPr lang="en-GB" altLang="zh-CN" sz="3200" dirty="0"/>
              <a:t>. </a:t>
            </a:r>
            <a:endParaRPr lang="zh-CN" alt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13176"/>
            <a:ext cx="22955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896856"/>
            <a:ext cx="242887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013176"/>
            <a:ext cx="285750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8117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zh-CN" dirty="0"/>
              <a:t>L</a:t>
            </a:r>
            <a:r>
              <a:rPr lang="en-GB" altLang="zh-CN" dirty="0" smtClean="0"/>
              <a:t>et's </a:t>
            </a:r>
            <a:r>
              <a:rPr lang="en-GB" altLang="zh-CN" dirty="0"/>
              <a:t>take a look at </a:t>
            </a:r>
            <a:r>
              <a:rPr lang="en-GB" altLang="zh-CN" dirty="0" smtClean="0"/>
              <a:t>what the avatar </a:t>
            </a:r>
            <a:r>
              <a:rPr lang="en-GB" altLang="zh-CN" dirty="0"/>
              <a:t>said in a more simplified </a:t>
            </a:r>
            <a:r>
              <a:rPr lang="en-GB" altLang="zh-CN" dirty="0" smtClean="0"/>
              <a:t>form….. </a:t>
            </a:r>
            <a:endParaRPr lang="zh-CN" altLang="zh-CN" dirty="0"/>
          </a:p>
          <a:p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590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332656"/>
            <a:ext cx="4038600" cy="4525963"/>
          </a:xfrm>
        </p:spPr>
        <p:txBody>
          <a:bodyPr>
            <a:normAutofit fontScale="55000" lnSpcReduction="20000"/>
          </a:bodyPr>
          <a:lstStyle/>
          <a:p>
            <a:r>
              <a:rPr lang="en-GB" altLang="zh-CN" sz="5800" dirty="0">
                <a:solidFill>
                  <a:srgbClr val="C00000"/>
                </a:solidFill>
              </a:rPr>
              <a:t>...So, I was out </a:t>
            </a:r>
            <a:r>
              <a:rPr lang="en-GB" altLang="zh-CN" sz="5800" b="1" dirty="0">
                <a:solidFill>
                  <a:srgbClr val="C00000"/>
                </a:solidFill>
              </a:rPr>
              <a:t>surfing the Web</a:t>
            </a:r>
            <a:r>
              <a:rPr lang="en-GB" altLang="zh-CN" sz="5800" dirty="0">
                <a:solidFill>
                  <a:srgbClr val="C00000"/>
                </a:solidFill>
              </a:rPr>
              <a:t> (…) You know, </a:t>
            </a:r>
            <a:r>
              <a:rPr lang="en-GB" altLang="zh-CN" sz="5800" b="1" dirty="0">
                <a:solidFill>
                  <a:srgbClr val="C00000"/>
                </a:solidFill>
              </a:rPr>
              <a:t>lurking (…)</a:t>
            </a:r>
            <a:r>
              <a:rPr lang="en-GB" altLang="zh-CN" sz="5800" dirty="0">
                <a:solidFill>
                  <a:srgbClr val="C00000"/>
                </a:solidFill>
              </a:rPr>
              <a:t> in a </a:t>
            </a:r>
            <a:r>
              <a:rPr lang="en-GB" altLang="zh-CN" sz="5800" b="1" dirty="0">
                <a:solidFill>
                  <a:srgbClr val="C00000"/>
                </a:solidFill>
              </a:rPr>
              <a:t>MUD </a:t>
            </a:r>
            <a:r>
              <a:rPr lang="en-GB" altLang="zh-CN" sz="5800" i="1" dirty="0">
                <a:solidFill>
                  <a:srgbClr val="C00000"/>
                </a:solidFill>
              </a:rPr>
              <a:t>(…)</a:t>
            </a:r>
            <a:r>
              <a:rPr lang="en-GB" altLang="zh-CN" sz="5800" dirty="0">
                <a:solidFill>
                  <a:srgbClr val="C00000"/>
                </a:solidFill>
              </a:rPr>
              <a:t> and , reading my </a:t>
            </a:r>
            <a:r>
              <a:rPr lang="en-GB" altLang="zh-CN" sz="5800" dirty="0" err="1">
                <a:solidFill>
                  <a:srgbClr val="C00000"/>
                </a:solidFill>
              </a:rPr>
              <a:t>favorite</a:t>
            </a:r>
            <a:r>
              <a:rPr lang="en-GB" altLang="zh-CN" sz="5800" dirty="0">
                <a:solidFill>
                  <a:srgbClr val="C00000"/>
                </a:solidFill>
              </a:rPr>
              <a:t> </a:t>
            </a:r>
            <a:r>
              <a:rPr lang="en-GB" altLang="zh-CN" sz="5800" b="1" dirty="0" smtClean="0">
                <a:solidFill>
                  <a:srgbClr val="C00000"/>
                </a:solidFill>
              </a:rPr>
              <a:t>e-zines </a:t>
            </a:r>
            <a:r>
              <a:rPr lang="en-GB" altLang="zh-CN" sz="5800" i="1" dirty="0">
                <a:solidFill>
                  <a:srgbClr val="C00000"/>
                </a:solidFill>
              </a:rPr>
              <a:t>(…)</a:t>
            </a:r>
            <a:r>
              <a:rPr lang="en-GB" altLang="zh-CN" sz="5800" dirty="0">
                <a:solidFill>
                  <a:srgbClr val="C00000"/>
                </a:solidFill>
              </a:rPr>
              <a:t>, and I met this </a:t>
            </a:r>
            <a:r>
              <a:rPr lang="en-GB" altLang="zh-CN" sz="5800" b="1" dirty="0" err="1" smtClean="0">
                <a:solidFill>
                  <a:srgbClr val="C00000"/>
                </a:solidFill>
              </a:rPr>
              <a:t>grrrl</a:t>
            </a:r>
            <a:r>
              <a:rPr lang="en-GB" altLang="zh-CN" sz="5800" b="1" dirty="0" smtClean="0">
                <a:solidFill>
                  <a:srgbClr val="C00000"/>
                </a:solidFill>
              </a:rPr>
              <a:t>…</a:t>
            </a:r>
            <a:endParaRPr lang="zh-CN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404664"/>
            <a:ext cx="4038600" cy="597666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altLang="zh-CN" sz="4400" dirty="0" smtClean="0">
                <a:solidFill>
                  <a:srgbClr val="0070C0"/>
                </a:solidFill>
              </a:rPr>
              <a:t>spending </a:t>
            </a:r>
            <a:r>
              <a:rPr lang="en-GB" altLang="zh-CN" sz="4400" dirty="0">
                <a:solidFill>
                  <a:srgbClr val="0070C0"/>
                </a:solidFill>
              </a:rPr>
              <a:t>time using the </a:t>
            </a:r>
            <a:r>
              <a:rPr lang="en-GB" altLang="zh-CN" sz="4400" dirty="0" smtClean="0">
                <a:solidFill>
                  <a:srgbClr val="0070C0"/>
                </a:solidFill>
              </a:rPr>
              <a:t>Internet</a:t>
            </a:r>
          </a:p>
          <a:p>
            <a:pPr marL="0" indent="0">
              <a:buNone/>
            </a:pPr>
            <a:r>
              <a:rPr lang="en-GB" altLang="zh-CN" sz="4400" dirty="0" smtClean="0">
                <a:solidFill>
                  <a:srgbClr val="0070C0"/>
                </a:solidFill>
              </a:rPr>
              <a:t>being </a:t>
            </a:r>
            <a:r>
              <a:rPr lang="en-GB" altLang="zh-CN" sz="4400" dirty="0">
                <a:solidFill>
                  <a:srgbClr val="0070C0"/>
                </a:solidFill>
              </a:rPr>
              <a:t>in an interactive environment without </a:t>
            </a:r>
            <a:r>
              <a:rPr lang="en-GB" altLang="zh-CN" sz="4400" dirty="0" smtClean="0">
                <a:solidFill>
                  <a:srgbClr val="0070C0"/>
                </a:solidFill>
              </a:rPr>
              <a:t>typing anything</a:t>
            </a:r>
          </a:p>
          <a:p>
            <a:pPr marL="0" indent="0">
              <a:buNone/>
            </a:pPr>
            <a:r>
              <a:rPr lang="en-GB" altLang="zh-CN" sz="4400" dirty="0" smtClean="0">
                <a:solidFill>
                  <a:srgbClr val="0070C0"/>
                </a:solidFill>
              </a:rPr>
              <a:t> </a:t>
            </a:r>
            <a:r>
              <a:rPr lang="en-GB" altLang="zh-CN" sz="4400" dirty="0">
                <a:solidFill>
                  <a:srgbClr val="0070C0"/>
                </a:solidFill>
              </a:rPr>
              <a:t>Multi-user dungeon, where many people gather to play games, have discussions, </a:t>
            </a:r>
            <a:r>
              <a:rPr lang="en-GB" altLang="zh-CN" sz="4400" dirty="0" smtClean="0">
                <a:solidFill>
                  <a:srgbClr val="0070C0"/>
                </a:solidFill>
              </a:rPr>
              <a:t>study…</a:t>
            </a:r>
          </a:p>
          <a:p>
            <a:pPr marL="0" indent="0">
              <a:buNone/>
            </a:pPr>
            <a:r>
              <a:rPr lang="en-GB" altLang="zh-CN" sz="4400" dirty="0" smtClean="0">
                <a:solidFill>
                  <a:srgbClr val="0070C0"/>
                </a:solidFill>
              </a:rPr>
              <a:t>similar </a:t>
            </a:r>
            <a:r>
              <a:rPr lang="en-GB" altLang="zh-CN" sz="4400" dirty="0">
                <a:solidFill>
                  <a:srgbClr val="0070C0"/>
                </a:solidFill>
              </a:rPr>
              <a:t>to a </a:t>
            </a:r>
            <a:r>
              <a:rPr lang="en-GB" altLang="zh-CN" sz="4400" dirty="0" smtClean="0">
                <a:solidFill>
                  <a:srgbClr val="0070C0"/>
                </a:solidFill>
              </a:rPr>
              <a:t>magazine, </a:t>
            </a:r>
            <a:r>
              <a:rPr lang="en-GB" altLang="zh-CN" sz="4400" dirty="0">
                <a:solidFill>
                  <a:srgbClr val="0070C0"/>
                </a:solidFill>
              </a:rPr>
              <a:t>an </a:t>
            </a:r>
            <a:r>
              <a:rPr lang="en-GB" altLang="zh-CN" sz="4400" dirty="0" smtClean="0">
                <a:solidFill>
                  <a:srgbClr val="0070C0"/>
                </a:solidFill>
              </a:rPr>
              <a:t>e-zine </a:t>
            </a:r>
            <a:r>
              <a:rPr lang="en-GB" altLang="zh-CN" sz="4400" dirty="0">
                <a:solidFill>
                  <a:srgbClr val="0070C0"/>
                </a:solidFill>
              </a:rPr>
              <a:t>is "published" on the </a:t>
            </a:r>
            <a:r>
              <a:rPr lang="en-GB" altLang="zh-CN" sz="4400" dirty="0" smtClean="0">
                <a:solidFill>
                  <a:srgbClr val="0070C0"/>
                </a:solidFill>
              </a:rPr>
              <a:t>Internet</a:t>
            </a:r>
          </a:p>
          <a:p>
            <a:pPr marL="0" indent="0">
              <a:buNone/>
            </a:pPr>
            <a:r>
              <a:rPr lang="en-GB" altLang="zh-CN" sz="4400" dirty="0" smtClean="0">
                <a:solidFill>
                  <a:srgbClr val="0070C0"/>
                </a:solidFill>
              </a:rPr>
              <a:t>verb </a:t>
            </a:r>
            <a:r>
              <a:rPr lang="en-GB" altLang="zh-CN" sz="4400" dirty="0">
                <a:solidFill>
                  <a:srgbClr val="0070C0"/>
                </a:solidFill>
              </a:rPr>
              <a:t>= to browse the </a:t>
            </a:r>
            <a:r>
              <a:rPr lang="en-GB" altLang="zh-CN" sz="4400" dirty="0" smtClean="0">
                <a:solidFill>
                  <a:srgbClr val="0070C0"/>
                </a:solidFill>
              </a:rPr>
              <a:t>internet</a:t>
            </a:r>
          </a:p>
          <a:p>
            <a:pPr marL="0" indent="0">
              <a:buNone/>
            </a:pPr>
            <a:r>
              <a:rPr lang="en-GB" altLang="zh-CN" sz="4400" dirty="0" smtClean="0">
                <a:solidFill>
                  <a:srgbClr val="0070C0"/>
                </a:solidFill>
              </a:rPr>
              <a:t>a </a:t>
            </a:r>
            <a:r>
              <a:rPr lang="en-GB" altLang="zh-CN" sz="4400" dirty="0">
                <a:solidFill>
                  <a:srgbClr val="0070C0"/>
                </a:solidFill>
              </a:rPr>
              <a:t>female internet </a:t>
            </a:r>
            <a:r>
              <a:rPr lang="en-GB" altLang="zh-CN" sz="4400" dirty="0" smtClean="0">
                <a:solidFill>
                  <a:srgbClr val="0070C0"/>
                </a:solidFill>
              </a:rPr>
              <a:t>user</a:t>
            </a:r>
          </a:p>
          <a:p>
            <a:pPr marL="0" indent="0">
              <a:buNone/>
            </a:pPr>
            <a:r>
              <a:rPr lang="en-GB" altLang="zh-CN" sz="4400" dirty="0" smtClean="0">
                <a:solidFill>
                  <a:srgbClr val="0070C0"/>
                </a:solidFill>
              </a:rPr>
              <a:t> </a:t>
            </a:r>
            <a:r>
              <a:rPr lang="en-GB" altLang="zh-CN" sz="4400" dirty="0">
                <a:solidFill>
                  <a:srgbClr val="0070C0"/>
                </a:solidFill>
              </a:rPr>
              <a:t>visitors to the webpage. </a:t>
            </a:r>
            <a:endParaRPr lang="zh-CN" altLang="en-US" sz="4400" dirty="0">
              <a:solidFill>
                <a:srgbClr val="0070C0"/>
              </a:solidFill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07821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3528" y="116632"/>
            <a:ext cx="4038600" cy="6480720"/>
          </a:xfrm>
        </p:spPr>
        <p:txBody>
          <a:bodyPr/>
          <a:lstStyle/>
          <a:p>
            <a:r>
              <a:rPr lang="en-GB" altLang="zh-CN" dirty="0">
                <a:solidFill>
                  <a:srgbClr val="0070C0"/>
                </a:solidFill>
              </a:rPr>
              <a:t>We both </a:t>
            </a:r>
            <a:r>
              <a:rPr lang="en-GB" altLang="zh-CN" b="1" dirty="0">
                <a:solidFill>
                  <a:srgbClr val="0070C0"/>
                </a:solidFill>
              </a:rPr>
              <a:t>blabbed </a:t>
            </a:r>
            <a:r>
              <a:rPr lang="en-GB" altLang="zh-CN" i="1" dirty="0">
                <a:solidFill>
                  <a:srgbClr val="0070C0"/>
                </a:solidFill>
              </a:rPr>
              <a:t>(…)</a:t>
            </a:r>
            <a:r>
              <a:rPr lang="en-GB" altLang="zh-CN" b="1" dirty="0">
                <a:solidFill>
                  <a:srgbClr val="0070C0"/>
                </a:solidFill>
              </a:rPr>
              <a:t> </a:t>
            </a:r>
            <a:r>
              <a:rPr lang="en-GB" altLang="zh-CN" dirty="0">
                <a:solidFill>
                  <a:srgbClr val="0070C0"/>
                </a:solidFill>
              </a:rPr>
              <a:t>away, talking about her </a:t>
            </a:r>
            <a:r>
              <a:rPr lang="en-GB" altLang="zh-CN" b="1" dirty="0">
                <a:solidFill>
                  <a:srgbClr val="0070C0"/>
                </a:solidFill>
              </a:rPr>
              <a:t>homepage</a:t>
            </a:r>
            <a:r>
              <a:rPr lang="en-GB" altLang="zh-CN" dirty="0">
                <a:solidFill>
                  <a:srgbClr val="0070C0"/>
                </a:solidFill>
              </a:rPr>
              <a:t> </a:t>
            </a:r>
            <a:r>
              <a:rPr lang="en-GB" altLang="zh-CN" i="1" dirty="0">
                <a:solidFill>
                  <a:srgbClr val="0070C0"/>
                </a:solidFill>
              </a:rPr>
              <a:t>(…)</a:t>
            </a:r>
            <a:r>
              <a:rPr lang="en-GB" altLang="zh-CN" dirty="0">
                <a:solidFill>
                  <a:srgbClr val="0070C0"/>
                </a:solidFill>
              </a:rPr>
              <a:t> and how many </a:t>
            </a:r>
            <a:r>
              <a:rPr lang="en-GB" altLang="zh-CN" b="1" dirty="0">
                <a:solidFill>
                  <a:srgbClr val="0070C0"/>
                </a:solidFill>
              </a:rPr>
              <a:t>hits</a:t>
            </a:r>
            <a:r>
              <a:rPr lang="en-GB" altLang="zh-CN" dirty="0">
                <a:solidFill>
                  <a:srgbClr val="0070C0"/>
                </a:solidFill>
              </a:rPr>
              <a:t> </a:t>
            </a:r>
            <a:r>
              <a:rPr lang="en-GB" altLang="zh-CN" i="1" dirty="0">
                <a:solidFill>
                  <a:srgbClr val="0070C0"/>
                </a:solidFill>
              </a:rPr>
              <a:t>(…)</a:t>
            </a:r>
            <a:r>
              <a:rPr lang="en-GB" altLang="zh-CN" dirty="0">
                <a:solidFill>
                  <a:srgbClr val="0070C0"/>
                </a:solidFill>
              </a:rPr>
              <a:t> it got. The next thing you know, this </a:t>
            </a:r>
            <a:r>
              <a:rPr lang="en-GB" altLang="zh-CN" b="1" dirty="0">
                <a:solidFill>
                  <a:srgbClr val="0070C0"/>
                </a:solidFill>
              </a:rPr>
              <a:t>newbie </a:t>
            </a:r>
            <a:r>
              <a:rPr lang="en-GB" altLang="zh-CN" i="1" dirty="0">
                <a:solidFill>
                  <a:srgbClr val="0070C0"/>
                </a:solidFill>
              </a:rPr>
              <a:t>(…)</a:t>
            </a:r>
            <a:r>
              <a:rPr lang="en-GB" altLang="zh-CN" b="1" dirty="0">
                <a:solidFill>
                  <a:srgbClr val="0070C0"/>
                </a:solidFill>
              </a:rPr>
              <a:t> logs on</a:t>
            </a:r>
            <a:r>
              <a:rPr lang="en-GB" altLang="zh-CN" dirty="0">
                <a:solidFill>
                  <a:srgbClr val="0070C0"/>
                </a:solidFill>
              </a:rPr>
              <a:t> </a:t>
            </a:r>
            <a:r>
              <a:rPr lang="en-GB" altLang="zh-CN" i="1" dirty="0">
                <a:solidFill>
                  <a:srgbClr val="0070C0"/>
                </a:solidFill>
              </a:rPr>
              <a:t>(…)</a:t>
            </a:r>
            <a:r>
              <a:rPr lang="en-GB" altLang="zh-CN" dirty="0">
                <a:solidFill>
                  <a:srgbClr val="0070C0"/>
                </a:solidFill>
              </a:rPr>
              <a:t> and starts to ask us questions like "What's the difference between a </a:t>
            </a:r>
            <a:r>
              <a:rPr lang="en-GB" altLang="zh-CN" b="1" dirty="0">
                <a:solidFill>
                  <a:srgbClr val="0070C0"/>
                </a:solidFill>
              </a:rPr>
              <a:t>server</a:t>
            </a:r>
            <a:r>
              <a:rPr lang="en-GB" altLang="zh-CN" dirty="0">
                <a:solidFill>
                  <a:srgbClr val="0070C0"/>
                </a:solidFill>
              </a:rPr>
              <a:t> </a:t>
            </a:r>
            <a:r>
              <a:rPr lang="en-GB" altLang="zh-CN" i="1" dirty="0">
                <a:solidFill>
                  <a:srgbClr val="0070C0"/>
                </a:solidFill>
              </a:rPr>
              <a:t>(….)</a:t>
            </a:r>
            <a:endParaRPr lang="en-GB" altLang="zh-CN" dirty="0">
              <a:solidFill>
                <a:srgbClr val="0070C0"/>
              </a:solidFill>
            </a:endParaRPr>
          </a:p>
          <a:p>
            <a:endParaRPr lang="zh-CN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332656"/>
            <a:ext cx="4038600" cy="5793507"/>
          </a:xfrm>
        </p:spPr>
        <p:txBody>
          <a:bodyPr/>
          <a:lstStyle/>
          <a:p>
            <a:r>
              <a:rPr lang="en-GB" altLang="zh-CN" i="1" dirty="0" smtClean="0"/>
              <a:t>Talked</a:t>
            </a:r>
          </a:p>
          <a:p>
            <a:r>
              <a:rPr lang="en-GB" altLang="zh-CN" i="1" dirty="0" smtClean="0"/>
              <a:t> </a:t>
            </a:r>
            <a:r>
              <a:rPr lang="en-GB" altLang="zh-CN" i="1" dirty="0"/>
              <a:t>a person's private page on the </a:t>
            </a:r>
            <a:r>
              <a:rPr lang="en-GB" altLang="zh-CN" i="1" dirty="0" smtClean="0"/>
              <a:t>Internet</a:t>
            </a:r>
          </a:p>
          <a:p>
            <a:r>
              <a:rPr lang="en-GB" altLang="zh-CN" i="1" dirty="0" smtClean="0"/>
              <a:t>visits </a:t>
            </a:r>
            <a:r>
              <a:rPr lang="en-GB" altLang="zh-CN" i="1" dirty="0"/>
              <a:t>by other Web </a:t>
            </a:r>
            <a:r>
              <a:rPr lang="en-GB" altLang="zh-CN" i="1" dirty="0" smtClean="0"/>
              <a:t>users</a:t>
            </a:r>
          </a:p>
          <a:p>
            <a:r>
              <a:rPr lang="en-GB" altLang="zh-CN" i="1" dirty="0" smtClean="0"/>
              <a:t> </a:t>
            </a:r>
            <a:r>
              <a:rPr lang="en-GB" altLang="zh-CN" i="1" dirty="0"/>
              <a:t>someone new to the </a:t>
            </a:r>
            <a:r>
              <a:rPr lang="en-GB" altLang="zh-CN" i="1" dirty="0" smtClean="0"/>
              <a:t>Internet</a:t>
            </a:r>
          </a:p>
          <a:p>
            <a:r>
              <a:rPr lang="en-GB" altLang="zh-CN" i="1" dirty="0" smtClean="0"/>
              <a:t>enters </a:t>
            </a:r>
            <a:r>
              <a:rPr lang="en-GB" altLang="zh-CN" i="1" dirty="0"/>
              <a:t>the chat </a:t>
            </a:r>
            <a:r>
              <a:rPr lang="en-GB" altLang="zh-CN" i="1" dirty="0" smtClean="0"/>
              <a:t>area</a:t>
            </a:r>
          </a:p>
          <a:p>
            <a:r>
              <a:rPr lang="en-GB" altLang="zh-CN" i="1" dirty="0" smtClean="0"/>
              <a:t>the </a:t>
            </a:r>
            <a:r>
              <a:rPr lang="en-GB" altLang="zh-CN" i="1" u="sng" dirty="0"/>
              <a:t>computer</a:t>
            </a:r>
            <a:r>
              <a:rPr lang="en-GB" altLang="zh-CN" i="1" dirty="0"/>
              <a:t> that provides the space for homepages and other Internet addresses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49934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4038600" cy="5649491"/>
          </a:xfrm>
        </p:spPr>
        <p:txBody>
          <a:bodyPr>
            <a:normAutofit/>
          </a:bodyPr>
          <a:lstStyle/>
          <a:p>
            <a:r>
              <a:rPr lang="en-GB" altLang="zh-CN" dirty="0"/>
              <a:t>Anyway, we started talking about </a:t>
            </a:r>
            <a:r>
              <a:rPr lang="en-GB" altLang="zh-CN" dirty="0">
                <a:solidFill>
                  <a:srgbClr val="0070C0"/>
                </a:solidFill>
              </a:rPr>
              <a:t>download times </a:t>
            </a:r>
            <a:r>
              <a:rPr lang="en-GB" altLang="zh-CN" dirty="0"/>
              <a:t>and </a:t>
            </a:r>
            <a:r>
              <a:rPr lang="en-GB" altLang="zh-CN" dirty="0">
                <a:solidFill>
                  <a:srgbClr val="0070C0"/>
                </a:solidFill>
              </a:rPr>
              <a:t>bandwidth</a:t>
            </a:r>
            <a:r>
              <a:rPr lang="en-GB" altLang="zh-CN" dirty="0"/>
              <a:t>. She said she thought </a:t>
            </a:r>
            <a:r>
              <a:rPr lang="en-GB" altLang="zh-CN" dirty="0" smtClean="0"/>
              <a:t>that the speed </a:t>
            </a:r>
            <a:r>
              <a:rPr lang="en-GB" altLang="zh-CN" dirty="0"/>
              <a:t>would never </a:t>
            </a:r>
            <a:r>
              <a:rPr lang="en-GB" altLang="zh-CN" dirty="0" smtClean="0"/>
              <a:t>improve </a:t>
            </a:r>
            <a:r>
              <a:rPr lang="en-GB" altLang="zh-CN" dirty="0"/>
              <a:t>-- it just took so long for something to </a:t>
            </a:r>
            <a:r>
              <a:rPr lang="en-GB" altLang="zh-CN" dirty="0">
                <a:solidFill>
                  <a:srgbClr val="00B0F0"/>
                </a:solidFill>
              </a:rPr>
              <a:t>trickle</a:t>
            </a:r>
            <a:r>
              <a:rPr lang="en-GB" altLang="zh-CN" dirty="0"/>
              <a:t> through her </a:t>
            </a:r>
            <a:r>
              <a:rPr lang="en-GB" altLang="zh-CN" dirty="0">
                <a:solidFill>
                  <a:srgbClr val="0070C0"/>
                </a:solidFill>
              </a:rPr>
              <a:t>modem</a:t>
            </a:r>
            <a:r>
              <a:rPr lang="en-GB" altLang="zh-CN" dirty="0"/>
              <a:t>. </a:t>
            </a:r>
            <a:endParaRPr lang="zh-CN" altLang="zh-CN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0648"/>
            <a:ext cx="4038600" cy="5865515"/>
          </a:xfrm>
        </p:spPr>
        <p:txBody>
          <a:bodyPr>
            <a:normAutofit/>
          </a:bodyPr>
          <a:lstStyle/>
          <a:p>
            <a:r>
              <a:rPr lang="en-GB" altLang="zh-CN" i="1" dirty="0"/>
              <a:t>the time it takes to get something from the Net onto your </a:t>
            </a:r>
            <a:r>
              <a:rPr lang="en-GB" altLang="zh-CN" i="1" dirty="0" smtClean="0"/>
              <a:t>computer</a:t>
            </a:r>
          </a:p>
          <a:p>
            <a:r>
              <a:rPr lang="en-GB" altLang="zh-CN" i="1" dirty="0" smtClean="0"/>
              <a:t>the </a:t>
            </a:r>
            <a:r>
              <a:rPr lang="en-GB" altLang="zh-CN" i="1" dirty="0"/>
              <a:t>amount of data a connection is able to </a:t>
            </a:r>
            <a:r>
              <a:rPr lang="en-GB" altLang="zh-CN" i="1" dirty="0" smtClean="0"/>
              <a:t>transfer</a:t>
            </a:r>
          </a:p>
          <a:p>
            <a:r>
              <a:rPr lang="en-GB" altLang="zh-CN" i="1" dirty="0" smtClean="0"/>
              <a:t>to </a:t>
            </a:r>
            <a:r>
              <a:rPr lang="en-GB" altLang="zh-CN" i="1" dirty="0"/>
              <a:t>flow slowly, usually used with </a:t>
            </a:r>
            <a:r>
              <a:rPr lang="en-GB" altLang="zh-CN" i="1" dirty="0" smtClean="0"/>
              <a:t>water</a:t>
            </a:r>
          </a:p>
          <a:p>
            <a:r>
              <a:rPr lang="en-GB" altLang="zh-CN" i="1" dirty="0" smtClean="0"/>
              <a:t>the </a:t>
            </a:r>
            <a:r>
              <a:rPr lang="en-GB" altLang="zh-CN" i="1" dirty="0"/>
              <a:t>hardware used to connect to the Net</a:t>
            </a:r>
          </a:p>
          <a:p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" y="4869160"/>
            <a:ext cx="26479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183485"/>
            <a:ext cx="24098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36" y="4869160"/>
            <a:ext cx="23526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45335"/>
            <a:ext cx="18288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4178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altLang="zh-CN" dirty="0"/>
              <a:t>I told her that one of the frustrating things about the Net was when I got into </a:t>
            </a:r>
            <a:r>
              <a:rPr lang="en-GB" altLang="zh-CN" dirty="0">
                <a:solidFill>
                  <a:srgbClr val="0070C0"/>
                </a:solidFill>
              </a:rPr>
              <a:t>VRML</a:t>
            </a:r>
            <a:r>
              <a:rPr lang="en-GB" altLang="zh-CN" dirty="0"/>
              <a:t> and it was such a </a:t>
            </a:r>
            <a:r>
              <a:rPr lang="en-GB" altLang="zh-CN" dirty="0">
                <a:solidFill>
                  <a:srgbClr val="0070C0"/>
                </a:solidFill>
              </a:rPr>
              <a:t>bandwidth hog </a:t>
            </a:r>
            <a:r>
              <a:rPr lang="en-GB" altLang="zh-CN" dirty="0"/>
              <a:t>that I went to sleep just waiting for it to </a:t>
            </a:r>
            <a:r>
              <a:rPr lang="en-GB" altLang="zh-CN" dirty="0">
                <a:solidFill>
                  <a:srgbClr val="0070C0"/>
                </a:solidFill>
              </a:rPr>
              <a:t>pop-up</a:t>
            </a:r>
            <a:r>
              <a:rPr lang="en-GB" altLang="zh-CN" dirty="0"/>
              <a:t> on my </a:t>
            </a:r>
            <a:r>
              <a:rPr lang="en-GB" altLang="zh-CN" dirty="0">
                <a:solidFill>
                  <a:srgbClr val="0070C0"/>
                </a:solidFill>
              </a:rPr>
              <a:t>tube...</a:t>
            </a:r>
            <a:endParaRPr lang="zh-CN" altLang="zh-CN" dirty="0">
              <a:solidFill>
                <a:srgbClr val="0070C0"/>
              </a:solidFill>
            </a:endParaRPr>
          </a:p>
          <a:p>
            <a:endParaRPr lang="zh-CN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altLang="zh-CN" i="1" dirty="0"/>
              <a:t>a </a:t>
            </a:r>
            <a:r>
              <a:rPr lang="en-GB" altLang="zh-CN" i="1" dirty="0" smtClean="0"/>
              <a:t>3D kind </a:t>
            </a:r>
            <a:r>
              <a:rPr lang="en-GB" altLang="zh-CN" i="1" dirty="0"/>
              <a:t>of Internet </a:t>
            </a:r>
            <a:r>
              <a:rPr lang="en-GB" altLang="zh-CN" i="1" dirty="0" smtClean="0"/>
              <a:t>page</a:t>
            </a:r>
          </a:p>
          <a:p>
            <a:r>
              <a:rPr lang="en-GB" altLang="zh-CN" i="1" dirty="0" smtClean="0"/>
              <a:t>a </a:t>
            </a:r>
            <a:r>
              <a:rPr lang="en-GB" altLang="zh-CN" i="1" dirty="0"/>
              <a:t>page or program that requires a lot of data to be downloaded before </a:t>
            </a:r>
            <a:r>
              <a:rPr lang="en-GB" altLang="zh-CN" i="1" dirty="0" smtClean="0"/>
              <a:t>use</a:t>
            </a:r>
          </a:p>
          <a:p>
            <a:r>
              <a:rPr lang="en-GB" altLang="zh-CN" i="1" dirty="0" smtClean="0"/>
              <a:t>Appear</a:t>
            </a:r>
          </a:p>
          <a:p>
            <a:r>
              <a:rPr lang="en-GB" altLang="zh-CN" i="1" dirty="0" smtClean="0"/>
              <a:t>computer </a:t>
            </a:r>
            <a:r>
              <a:rPr lang="en-GB" altLang="zh-CN" i="1" dirty="0"/>
              <a:t>monitor or screen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1958"/>
            <a:ext cx="2192834" cy="150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92" y="-10773"/>
            <a:ext cx="241567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74" y="-201273"/>
            <a:ext cx="28575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24" y="5445224"/>
            <a:ext cx="2886117" cy="138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5477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altLang="zh-CN" dirty="0"/>
              <a:t>…and a </a:t>
            </a:r>
            <a:r>
              <a:rPr lang="en-GB" altLang="zh-CN" b="1" dirty="0"/>
              <a:t>provider </a:t>
            </a:r>
            <a:r>
              <a:rPr lang="en-GB" altLang="zh-CN" i="1" dirty="0"/>
              <a:t>(…</a:t>
            </a:r>
            <a:r>
              <a:rPr lang="en-GB" altLang="zh-CN" b="1" i="1" dirty="0"/>
              <a:t>)</a:t>
            </a:r>
            <a:r>
              <a:rPr lang="en-GB" altLang="zh-CN" dirty="0"/>
              <a:t>?", "Do I have to pay for </a:t>
            </a:r>
            <a:r>
              <a:rPr lang="en-GB" altLang="zh-CN" b="1" dirty="0"/>
              <a:t>shareware </a:t>
            </a:r>
            <a:r>
              <a:rPr lang="en-GB" altLang="zh-CN" i="1" dirty="0"/>
              <a:t>(…)</a:t>
            </a:r>
            <a:r>
              <a:rPr lang="en-GB" altLang="zh-CN" dirty="0"/>
              <a:t>?" and “…Are you really there, or</a:t>
            </a:r>
            <a:r>
              <a:rPr lang="en-GB" altLang="zh-CN" dirty="0" smtClean="0"/>
              <a:t>…”</a:t>
            </a:r>
            <a:endParaRPr lang="en-GB" altLang="zh-CN" dirty="0"/>
          </a:p>
          <a:p>
            <a:endParaRPr lang="zh-CN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altLang="zh-CN" i="1" dirty="0"/>
              <a:t>the service that</a:t>
            </a:r>
            <a:r>
              <a:rPr lang="en-GB" altLang="zh-CN" b="1" i="1" dirty="0"/>
              <a:t> </a:t>
            </a:r>
            <a:r>
              <a:rPr lang="en-GB" altLang="zh-CN" i="1" dirty="0"/>
              <a:t>provides the connection from your home to the Internet</a:t>
            </a:r>
          </a:p>
          <a:p>
            <a:r>
              <a:rPr lang="en-GB" altLang="zh-CN" i="1" dirty="0"/>
              <a:t>software available on the Internet for download and free use for a limited time before buying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2733675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14287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-38100"/>
            <a:ext cx="249555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665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Can you translate popular buzzwords from Chinese into English?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i="1" dirty="0" smtClean="0"/>
              <a:t>Write on squares. Stick on wall. Students walk around and translate.</a:t>
            </a:r>
            <a:endParaRPr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8131159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7544" y="404664"/>
            <a:ext cx="4038600" cy="4525963"/>
          </a:xfrm>
        </p:spPr>
        <p:txBody>
          <a:bodyPr/>
          <a:lstStyle/>
          <a:p>
            <a:r>
              <a:rPr lang="en-GB" altLang="zh-CN" dirty="0"/>
              <a:t>are you a </a:t>
            </a:r>
            <a:r>
              <a:rPr lang="en-GB" altLang="zh-CN" b="1" dirty="0"/>
              <a:t>bot </a:t>
            </a:r>
            <a:r>
              <a:rPr lang="en-GB" altLang="zh-CN" i="1" dirty="0"/>
              <a:t>(…)</a:t>
            </a:r>
            <a:r>
              <a:rPr lang="en-GB" altLang="zh-CN" dirty="0"/>
              <a:t>?". It was OK for awhile, as I am into </a:t>
            </a:r>
            <a:r>
              <a:rPr lang="en-GB" altLang="zh-CN" b="1" dirty="0"/>
              <a:t>Netiquette</a:t>
            </a:r>
            <a:r>
              <a:rPr lang="en-GB" altLang="zh-CN" dirty="0"/>
              <a:t> </a:t>
            </a:r>
            <a:r>
              <a:rPr lang="en-GB" altLang="zh-CN" i="1" dirty="0"/>
              <a:t>(…)</a:t>
            </a:r>
            <a:r>
              <a:rPr lang="en-GB" altLang="zh-CN" dirty="0"/>
              <a:t> and all that. Luckily, he </a:t>
            </a:r>
            <a:r>
              <a:rPr lang="en-GB" altLang="zh-CN" b="1" dirty="0"/>
              <a:t>hit the road</a:t>
            </a:r>
            <a:r>
              <a:rPr lang="en-GB" altLang="zh-CN" dirty="0"/>
              <a:t> </a:t>
            </a:r>
            <a:r>
              <a:rPr lang="en-GB" altLang="zh-CN" i="1" dirty="0"/>
              <a:t>(…)</a:t>
            </a:r>
            <a:r>
              <a:rPr lang="en-GB" altLang="zh-CN" dirty="0"/>
              <a:t> and we could continue our </a:t>
            </a:r>
            <a:r>
              <a:rPr lang="en-GB" altLang="zh-CN" b="1" dirty="0"/>
              <a:t>gab </a:t>
            </a:r>
            <a:r>
              <a:rPr lang="en-GB" altLang="zh-CN" i="1" dirty="0"/>
              <a:t>(…)</a:t>
            </a:r>
            <a:r>
              <a:rPr lang="en-GB" altLang="zh-CN" b="1" dirty="0"/>
              <a:t>.</a:t>
            </a:r>
            <a:r>
              <a:rPr lang="en-GB" altLang="zh-CN" dirty="0"/>
              <a:t> 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4008" y="548680"/>
            <a:ext cx="4038600" cy="4525963"/>
          </a:xfrm>
        </p:spPr>
        <p:txBody>
          <a:bodyPr/>
          <a:lstStyle/>
          <a:p>
            <a:r>
              <a:rPr lang="en-GB" altLang="zh-CN" i="1" dirty="0"/>
              <a:t>a kind of software that performs a certain task on a </a:t>
            </a:r>
            <a:r>
              <a:rPr lang="en-GB" altLang="zh-CN" i="1" dirty="0" smtClean="0"/>
              <a:t>Network</a:t>
            </a:r>
          </a:p>
          <a:p>
            <a:r>
              <a:rPr lang="en-GB" altLang="zh-CN" i="1" dirty="0" smtClean="0"/>
              <a:t>being </a:t>
            </a:r>
            <a:r>
              <a:rPr lang="en-GB" altLang="zh-CN" i="1" dirty="0"/>
              <a:t>polite on the </a:t>
            </a:r>
            <a:r>
              <a:rPr lang="en-GB" altLang="zh-CN" i="1" dirty="0" smtClean="0"/>
              <a:t>Net</a:t>
            </a:r>
          </a:p>
          <a:p>
            <a:r>
              <a:rPr lang="en-GB" altLang="zh-CN" i="1" dirty="0" smtClean="0"/>
              <a:t> left</a:t>
            </a:r>
          </a:p>
          <a:p>
            <a:r>
              <a:rPr lang="en-GB" altLang="zh-CN" i="1" dirty="0" smtClean="0"/>
              <a:t>discussion</a:t>
            </a:r>
            <a:r>
              <a:rPr lang="en-GB" altLang="zh-CN" i="1" dirty="0"/>
              <a:t>.  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1800200" cy="195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4760404"/>
            <a:ext cx="15525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827079"/>
            <a:ext cx="25050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711" y="4941379"/>
            <a:ext cx="25812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9996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/>
          <a:lstStyle/>
          <a:p>
            <a:r>
              <a:rPr lang="en-GB" altLang="zh-CN" dirty="0"/>
              <a:t>Well, I hope that explains </a:t>
            </a:r>
            <a:r>
              <a:rPr lang="en-GB" altLang="zh-CN" dirty="0" smtClean="0"/>
              <a:t>things! </a:t>
            </a:r>
            <a:r>
              <a:rPr lang="en-GB" altLang="zh-CN" dirty="0"/>
              <a:t>As you have noticed, there is a whole new set of </a:t>
            </a:r>
            <a:r>
              <a:rPr lang="en-GB" altLang="zh-CN" dirty="0" smtClean="0"/>
              <a:t>vocab to </a:t>
            </a:r>
            <a:r>
              <a:rPr lang="en-GB" altLang="zh-CN" dirty="0"/>
              <a:t>be learned when using the Internet. </a:t>
            </a:r>
            <a:endParaRPr lang="zh-CN" altLang="zh-CN" dirty="0"/>
          </a:p>
          <a:p>
            <a:r>
              <a:rPr lang="en-US" altLang="zh-CN" dirty="0" smtClean="0"/>
              <a:t>Some words are slang. Some are standard. </a:t>
            </a:r>
            <a:endParaRPr lang="zh-CN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3779912" y="1988840"/>
            <a:ext cx="50405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ounded Rectangle 3"/>
          <p:cNvSpPr/>
          <p:nvPr/>
        </p:nvSpPr>
        <p:spPr>
          <a:xfrm>
            <a:off x="6660232" y="1988840"/>
            <a:ext cx="43204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3672408" cy="358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80928"/>
            <a:ext cx="2322562" cy="260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5460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r>
              <a:rPr lang="en-GB" altLang="zh-CN" dirty="0" smtClean="0"/>
              <a:t>Would </a:t>
            </a:r>
            <a:r>
              <a:rPr lang="en-GB" altLang="zh-CN" dirty="0"/>
              <a:t>you like to know </a:t>
            </a:r>
            <a:r>
              <a:rPr lang="en-GB" altLang="zh-CN" dirty="0" smtClean="0"/>
              <a:t>what IT </a:t>
            </a:r>
            <a:r>
              <a:rPr lang="en-GB" altLang="zh-CN" b="1" dirty="0"/>
              <a:t>geek</a:t>
            </a:r>
            <a:r>
              <a:rPr lang="en-GB" altLang="zh-CN" dirty="0"/>
              <a:t> and </a:t>
            </a:r>
            <a:r>
              <a:rPr lang="en-GB" altLang="zh-CN" b="1" dirty="0"/>
              <a:t>nerd</a:t>
            </a:r>
            <a:r>
              <a:rPr lang="en-GB" altLang="zh-CN" dirty="0"/>
              <a:t> mean? </a:t>
            </a:r>
            <a:endParaRPr lang="zh-CN" altLang="zh-CN" dirty="0"/>
          </a:p>
          <a:p>
            <a:r>
              <a:rPr lang="en-GB" altLang="zh-CN" dirty="0"/>
              <a:t>Well, they are both terms that describe someone who loves the </a:t>
            </a:r>
            <a:r>
              <a:rPr lang="en-GB" altLang="zh-CN" dirty="0" smtClean="0"/>
              <a:t>technical </a:t>
            </a:r>
            <a:r>
              <a:rPr lang="en-GB" altLang="zh-CN" dirty="0"/>
              <a:t>side of any situation (obviously, the Internet is full of them!). </a:t>
            </a:r>
            <a:endParaRPr lang="en-GB" altLang="zh-CN" dirty="0" smtClean="0"/>
          </a:p>
          <a:p>
            <a:r>
              <a:rPr lang="en-GB" altLang="zh-CN" dirty="0" smtClean="0"/>
              <a:t>They </a:t>
            </a:r>
            <a:r>
              <a:rPr lang="en-GB" altLang="zh-CN" dirty="0"/>
              <a:t>have become </a:t>
            </a:r>
            <a:r>
              <a:rPr lang="en-GB" altLang="zh-CN" dirty="0">
                <a:solidFill>
                  <a:srgbClr val="00B0F0"/>
                </a:solidFill>
              </a:rPr>
              <a:t>quite in demand </a:t>
            </a:r>
            <a:r>
              <a:rPr lang="en-GB" altLang="zh-CN" dirty="0"/>
              <a:t>these days as </a:t>
            </a:r>
            <a:r>
              <a:rPr lang="en-GB" altLang="zh-CN" i="1" dirty="0"/>
              <a:t>everyone</a:t>
            </a:r>
            <a:r>
              <a:rPr lang="en-GB" altLang="zh-CN" dirty="0"/>
              <a:t> </a:t>
            </a:r>
            <a:r>
              <a:rPr lang="en-GB" altLang="zh-CN" i="1" dirty="0"/>
              <a:t>needs someone to help out with the computer!</a:t>
            </a:r>
            <a:r>
              <a:rPr lang="en-GB" altLang="zh-CN" dirty="0"/>
              <a:t> </a:t>
            </a:r>
            <a:endParaRPr lang="zh-CN" altLang="zh-CN" dirty="0"/>
          </a:p>
          <a:p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13176"/>
            <a:ext cx="270510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5436096" y="1916832"/>
            <a:ext cx="64807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ounded Rectangle 3"/>
          <p:cNvSpPr/>
          <p:nvPr/>
        </p:nvSpPr>
        <p:spPr>
          <a:xfrm>
            <a:off x="6156176" y="3429000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324" y="5065563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050" y="4653137"/>
            <a:ext cx="2457450" cy="206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9736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004"/>
            <a:ext cx="8229600" cy="6196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Create </a:t>
            </a:r>
            <a:r>
              <a:rPr lang="en-US" dirty="0" err="1" smtClean="0"/>
              <a:t>qus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 smtClean="0"/>
              <a:t>Activity</a:t>
            </a:r>
            <a:r>
              <a:rPr lang="en-US" i="1" dirty="0" smtClean="0"/>
              <a:t>: Outside-inside </a:t>
            </a:r>
            <a:r>
              <a:rPr lang="en-US" i="1" dirty="0" smtClean="0"/>
              <a:t>circle. Ask question &amp; move to the right.</a:t>
            </a:r>
          </a:p>
          <a:p>
            <a:r>
              <a:rPr lang="en-US" dirty="0" smtClean="0"/>
              <a:t>Service provider?</a:t>
            </a:r>
          </a:p>
          <a:p>
            <a:r>
              <a:rPr lang="en-US" dirty="0" smtClean="0"/>
              <a:t>Pop-ups?</a:t>
            </a:r>
          </a:p>
          <a:p>
            <a:r>
              <a:rPr lang="en-US" dirty="0" smtClean="0"/>
              <a:t>Gab?</a:t>
            </a:r>
          </a:p>
          <a:p>
            <a:r>
              <a:rPr lang="en-US" dirty="0" smtClean="0"/>
              <a:t>Download times</a:t>
            </a:r>
          </a:p>
          <a:p>
            <a:r>
              <a:rPr lang="en-US" dirty="0" smtClean="0"/>
              <a:t>Surf</a:t>
            </a:r>
          </a:p>
          <a:p>
            <a:r>
              <a:rPr lang="en-US" dirty="0" smtClean="0"/>
              <a:t>E-zine</a:t>
            </a:r>
          </a:p>
          <a:p>
            <a:r>
              <a:rPr lang="en-US" dirty="0" smtClean="0"/>
              <a:t>Hits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E.g. ‘How many/ much…/ How do you..?/ improve..? Which websites do you like to…./ What/ why/ Where…?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27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600" dirty="0" err="1"/>
              <a:t>Gamification</a:t>
            </a:r>
            <a:r>
              <a:rPr lang="en-US" altLang="zh-CN" dirty="0"/>
              <a:t>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86" y="908720"/>
            <a:ext cx="499045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8104" y="762963"/>
            <a:ext cx="32403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You are Bing’s CEO</a:t>
            </a:r>
            <a:r>
              <a:rPr lang="en-US" sz="3200" dirty="0" smtClean="0"/>
              <a:t>. How can you apply this principle to improve employees work performances? </a:t>
            </a:r>
            <a:endParaRPr lang="en-US" sz="3200" dirty="0"/>
          </a:p>
        </p:txBody>
      </p:sp>
      <p:sp>
        <p:nvSpPr>
          <p:cNvPr id="4" name="等腰三角形 3"/>
          <p:cNvSpPr/>
          <p:nvPr/>
        </p:nvSpPr>
        <p:spPr>
          <a:xfrm>
            <a:off x="6228184" y="2196438"/>
            <a:ext cx="504056" cy="4416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4581128"/>
            <a:ext cx="305080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85184"/>
            <a:ext cx="17240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/>
        </p:nvSpPr>
        <p:spPr>
          <a:xfrm>
            <a:off x="6228184" y="2924944"/>
            <a:ext cx="50405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007039" y="3861048"/>
            <a:ext cx="517289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1628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99" y="1139006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404664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3D/ 4D printing </a:t>
            </a:r>
          </a:p>
          <a:p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12976"/>
            <a:ext cx="2664296" cy="298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80728"/>
            <a:ext cx="324036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199" y="5085184"/>
            <a:ext cx="46088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Has</a:t>
            </a:r>
            <a:r>
              <a:rPr lang="en-US" sz="2800" dirty="0" smtClean="0"/>
              <a:t> </a:t>
            </a:r>
            <a:r>
              <a:rPr lang="en-US" sz="2800" dirty="0" smtClean="0"/>
              <a:t>3D </a:t>
            </a:r>
            <a:r>
              <a:rPr lang="en-US" sz="2800" dirty="0" smtClean="0"/>
              <a:t>printing become  </a:t>
            </a:r>
            <a:r>
              <a:rPr lang="en-US" sz="2800" dirty="0" smtClean="0"/>
              <a:t>essential in schools/ businesses/ personal lives?</a:t>
            </a:r>
            <a:endParaRPr lang="en-US" sz="2800" dirty="0"/>
          </a:p>
        </p:txBody>
      </p:sp>
      <p:sp>
        <p:nvSpPr>
          <p:cNvPr id="4" name="椭圆 3"/>
          <p:cNvSpPr/>
          <p:nvPr/>
        </p:nvSpPr>
        <p:spPr>
          <a:xfrm>
            <a:off x="539552" y="5602371"/>
            <a:ext cx="50405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143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249799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04" y="1700808"/>
            <a:ext cx="428625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76470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5G/ HUAWEI</a:t>
            </a:r>
            <a:endParaRPr lang="en-US" sz="36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6004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504" y="4149080"/>
            <a:ext cx="3702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The connection and interaction between hardware, software and the user. </a:t>
            </a:r>
            <a:r>
              <a:rPr lang="en-US" altLang="zh-CN" sz="2400" dirty="0" smtClean="0"/>
              <a:t>They communicate together. </a:t>
            </a:r>
            <a:endParaRPr lang="zh-CN" altLang="en-US" sz="2400" dirty="0"/>
          </a:p>
        </p:txBody>
      </p:sp>
      <p:sp>
        <p:nvSpPr>
          <p:cNvPr id="8" name="椭圆 7"/>
          <p:cNvSpPr/>
          <p:nvPr/>
        </p:nvSpPr>
        <p:spPr>
          <a:xfrm>
            <a:off x="2187014" y="537321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11560" y="537321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339634" y="4934781"/>
            <a:ext cx="432048" cy="275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259632" y="4934781"/>
            <a:ext cx="216024" cy="275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797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0"/>
            <a:ext cx="81083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Debate: 5G good or bad?</a:t>
            </a:r>
          </a:p>
          <a:p>
            <a:r>
              <a:rPr lang="en-US" sz="4400" dirty="0" smtClean="0"/>
              <a:t>Pros &amp; cons. </a:t>
            </a:r>
          </a:p>
          <a:p>
            <a:endParaRPr lang="en-US" sz="44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1524"/>
            <a:ext cx="2592288" cy="28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87308"/>
            <a:ext cx="5472609" cy="541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5013176"/>
            <a:ext cx="288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Radiation towers </a:t>
            </a:r>
          </a:p>
          <a:p>
            <a:r>
              <a:rPr lang="en-US" altLang="zh-CN" sz="2400" dirty="0" smtClean="0"/>
              <a:t>A much higher frequency</a:t>
            </a:r>
          </a:p>
          <a:p>
            <a:r>
              <a:rPr lang="en-US" altLang="zh-CN" sz="2400" dirty="0" smtClean="0"/>
              <a:t>Totally advanced technology </a:t>
            </a:r>
            <a:endParaRPr lang="zh-CN" altLang="en-US" sz="2400" dirty="0"/>
          </a:p>
        </p:txBody>
      </p:sp>
      <p:sp>
        <p:nvSpPr>
          <p:cNvPr id="4" name="椭圆 3"/>
          <p:cNvSpPr/>
          <p:nvPr/>
        </p:nvSpPr>
        <p:spPr>
          <a:xfrm>
            <a:off x="2051720" y="6165304"/>
            <a:ext cx="43204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115616" y="5013176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187624" y="5877272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7072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img0.imgtn.bdimg.com/it/u=327973621,4030691121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2" y="1195011"/>
            <a:ext cx="4762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187624" y="548680"/>
            <a:ext cx="1569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/>
              <a:t>Haptics</a:t>
            </a:r>
            <a:endParaRPr lang="en-US" sz="3600" dirty="0"/>
          </a:p>
        </p:txBody>
      </p:sp>
      <p:sp>
        <p:nvSpPr>
          <p:cNvPr id="4" name="矩形 3"/>
          <p:cNvSpPr/>
          <p:nvPr/>
        </p:nvSpPr>
        <p:spPr>
          <a:xfrm>
            <a:off x="359532" y="4149080"/>
            <a:ext cx="58326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 The use of the sense of touch, especially in social interactions or in interfaces between humans and computers.</a:t>
            </a:r>
          </a:p>
        </p:txBody>
      </p:sp>
      <p:sp>
        <p:nvSpPr>
          <p:cNvPr id="5" name="矩形 4"/>
          <p:cNvSpPr/>
          <p:nvPr/>
        </p:nvSpPr>
        <p:spPr>
          <a:xfrm>
            <a:off x="4227524" y="4797152"/>
            <a:ext cx="288032" cy="382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5"/>
          <p:cNvSpPr/>
          <p:nvPr/>
        </p:nvSpPr>
        <p:spPr>
          <a:xfrm>
            <a:off x="1598705" y="5327898"/>
            <a:ext cx="432048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24128" y="332656"/>
            <a:ext cx="3419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Does social media need to integrate more haptics?</a:t>
            </a:r>
            <a:endParaRPr lang="en-US" sz="3600" dirty="0"/>
          </a:p>
        </p:txBody>
      </p:sp>
      <p:sp>
        <p:nvSpPr>
          <p:cNvPr id="8" name="椭圆 7"/>
          <p:cNvSpPr/>
          <p:nvPr/>
        </p:nvSpPr>
        <p:spPr>
          <a:xfrm>
            <a:off x="6876256" y="1628800"/>
            <a:ext cx="216024" cy="323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904" y="2680005"/>
            <a:ext cx="2381250" cy="250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8661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81" y="1305284"/>
            <a:ext cx="3960862" cy="315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39552" y="404664"/>
            <a:ext cx="31035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Humanoid robots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2040" y="476672"/>
            <a:ext cx="38164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Activity: Would </a:t>
            </a:r>
            <a:r>
              <a:rPr lang="en-US" sz="3200" dirty="0" smtClean="0"/>
              <a:t>you buy a robot?</a:t>
            </a:r>
          </a:p>
          <a:p>
            <a:r>
              <a:rPr lang="en-US" sz="3200" dirty="0" smtClean="0"/>
              <a:t>What for</a:t>
            </a:r>
            <a:r>
              <a:rPr lang="en-US" sz="3200" dirty="0" smtClean="0"/>
              <a:t>?</a:t>
            </a:r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Debate: Should robots replace workers in factories/ companies?</a:t>
            </a:r>
            <a:endParaRPr lang="en-US" sz="3200" dirty="0"/>
          </a:p>
        </p:txBody>
      </p:sp>
      <p:sp>
        <p:nvSpPr>
          <p:cNvPr id="4" name="椭圆 3"/>
          <p:cNvSpPr/>
          <p:nvPr/>
        </p:nvSpPr>
        <p:spPr>
          <a:xfrm>
            <a:off x="6840252" y="4077072"/>
            <a:ext cx="252028" cy="3788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椭圆 4"/>
          <p:cNvSpPr/>
          <p:nvPr/>
        </p:nvSpPr>
        <p:spPr>
          <a:xfrm>
            <a:off x="1835696" y="548680"/>
            <a:ext cx="255627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67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48680"/>
            <a:ext cx="23042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zh-CN" sz="2800" dirty="0" smtClean="0"/>
              <a:t>Tribal/ viral marketing</a:t>
            </a:r>
            <a:endParaRPr lang="zh-CN" altLang="zh-CN" sz="2800" dirty="0"/>
          </a:p>
        </p:txBody>
      </p:sp>
      <p:sp>
        <p:nvSpPr>
          <p:cNvPr id="3" name="Rectangle 2"/>
          <p:cNvSpPr/>
          <p:nvPr/>
        </p:nvSpPr>
        <p:spPr>
          <a:xfrm>
            <a:off x="2555776" y="54868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zh-CN" sz="2800" dirty="0"/>
              <a:t>Using social media and analysing social behaviour to promote products.</a:t>
            </a:r>
            <a:endParaRPr lang="zh-CN" altLang="zh-CN" sz="2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132857"/>
            <a:ext cx="4478635" cy="469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7864" y="1124744"/>
            <a:ext cx="43204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3203848" y="1502787"/>
            <a:ext cx="360040" cy="430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75" y="2132856"/>
            <a:ext cx="5745088" cy="469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9566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353408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4121"/>
            <a:ext cx="2743200" cy="272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157431"/>
            <a:ext cx="2581275" cy="276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62" y="4283820"/>
            <a:ext cx="2767549" cy="242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63" y="4283820"/>
            <a:ext cx="2695575" cy="242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11812"/>
            <a:ext cx="2857500" cy="257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068960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Factory labor/ heavy machinery/ street vendors/ cashiers/ teachers/ self-driving cars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095135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/>
          <a:lstStyle/>
          <a:p>
            <a:r>
              <a:rPr lang="en-US" dirty="0" smtClean="0"/>
              <a:t>Crypto </a:t>
            </a:r>
            <a:r>
              <a:rPr lang="en-US" dirty="0" smtClean="0"/>
              <a:t>currency</a:t>
            </a:r>
          </a:p>
          <a:p>
            <a:r>
              <a:rPr lang="en-US" dirty="0" smtClean="0"/>
              <a:t>Bitcoin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404664"/>
            <a:ext cx="4038600" cy="5721499"/>
          </a:xfrm>
        </p:spPr>
        <p:txBody>
          <a:bodyPr/>
          <a:lstStyle/>
          <a:p>
            <a:r>
              <a:rPr lang="en-US" dirty="0" smtClean="0"/>
              <a:t>Cyber – insurance </a:t>
            </a:r>
          </a:p>
          <a:p>
            <a:endParaRPr lang="en-US" dirty="0"/>
          </a:p>
          <a:p>
            <a:r>
              <a:rPr lang="en-US" dirty="0" smtClean="0"/>
              <a:t>Essential or not?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4762500" cy="307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245" y="2708921"/>
            <a:ext cx="4259755" cy="401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259632" y="476672"/>
            <a:ext cx="21602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5"/>
          <p:cNvSpPr/>
          <p:nvPr/>
        </p:nvSpPr>
        <p:spPr>
          <a:xfrm>
            <a:off x="6588224" y="620688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0028" y="1340767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Trustworthy?</a:t>
            </a:r>
          </a:p>
          <a:p>
            <a:r>
              <a:rPr lang="en-US" sz="3200" dirty="0" smtClean="0"/>
              <a:t>Mainstream?</a:t>
            </a:r>
            <a:endParaRPr lang="en-US" sz="3200" dirty="0"/>
          </a:p>
        </p:txBody>
      </p:sp>
      <p:sp>
        <p:nvSpPr>
          <p:cNvPr id="2" name="椭圆 1"/>
          <p:cNvSpPr/>
          <p:nvPr/>
        </p:nvSpPr>
        <p:spPr>
          <a:xfrm>
            <a:off x="1547664" y="2060848"/>
            <a:ext cx="57606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01360" y="2421846"/>
            <a:ext cx="398193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Digital money </a:t>
            </a:r>
          </a:p>
          <a:p>
            <a:r>
              <a:rPr lang="en-US" altLang="zh-CN" sz="2800" dirty="0" smtClean="0"/>
              <a:t>Free of government control</a:t>
            </a:r>
          </a:p>
          <a:p>
            <a:endParaRPr lang="zh-CN" altLang="en-US" dirty="0"/>
          </a:p>
        </p:txBody>
      </p:sp>
      <p:sp>
        <p:nvSpPr>
          <p:cNvPr id="9" name="椭圆 8"/>
          <p:cNvSpPr/>
          <p:nvPr/>
        </p:nvSpPr>
        <p:spPr>
          <a:xfrm>
            <a:off x="683568" y="256490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339752" y="2996952"/>
            <a:ext cx="432048" cy="255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4968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586551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Virtual reality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60648"/>
            <a:ext cx="4038600" cy="5865515"/>
          </a:xfrm>
        </p:spPr>
        <p:txBody>
          <a:bodyPr/>
          <a:lstStyle/>
          <a:p>
            <a:r>
              <a:rPr lang="en-US" dirty="0" smtClean="0"/>
              <a:t>Algorithm 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42737"/>
            <a:ext cx="3106316" cy="273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9331"/>
            <a:ext cx="4464496" cy="291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82" y="3861048"/>
            <a:ext cx="385007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7827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5865515"/>
          </a:xfrm>
        </p:spPr>
        <p:txBody>
          <a:bodyPr/>
          <a:lstStyle/>
          <a:p>
            <a:r>
              <a:rPr lang="en-US" dirty="0" smtClean="0"/>
              <a:t>Digital revolution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332656"/>
            <a:ext cx="4038600" cy="5793507"/>
          </a:xfrm>
        </p:spPr>
        <p:txBody>
          <a:bodyPr/>
          <a:lstStyle/>
          <a:p>
            <a:r>
              <a:rPr lang="en-US" dirty="0" smtClean="0"/>
              <a:t>Commercial drones 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9080"/>
            <a:ext cx="2736304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3348038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8684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/>
          <a:lstStyle/>
          <a:p>
            <a:r>
              <a:rPr lang="en-US" dirty="0" smtClean="0"/>
              <a:t>Start ups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404664"/>
            <a:ext cx="4038600" cy="5721499"/>
          </a:xfrm>
        </p:spPr>
        <p:txBody>
          <a:bodyPr/>
          <a:lstStyle/>
          <a:p>
            <a:r>
              <a:rPr lang="en-US" dirty="0" err="1" smtClean="0"/>
              <a:t>Screenager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136"/>
            <a:ext cx="371475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44207"/>
            <a:ext cx="3898404" cy="260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3603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6632"/>
            <a:ext cx="4038600" cy="6009531"/>
          </a:xfrm>
        </p:spPr>
        <p:txBody>
          <a:bodyPr>
            <a:normAutofit/>
          </a:bodyPr>
          <a:lstStyle/>
          <a:p>
            <a:r>
              <a:rPr lang="en-US" dirty="0" err="1" smtClean="0"/>
              <a:t>Spinnish</a:t>
            </a:r>
            <a:endParaRPr lang="en-US" dirty="0" smtClean="0"/>
          </a:p>
          <a:p>
            <a:r>
              <a:rPr lang="en-US" dirty="0" smtClean="0"/>
              <a:t>Spin-doctor </a:t>
            </a:r>
          </a:p>
          <a:p>
            <a:r>
              <a:rPr lang="en-US" dirty="0" smtClean="0"/>
              <a:t>Spiel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(Words carefully orchestrated to persuade).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6632"/>
            <a:ext cx="4038600" cy="6009531"/>
          </a:xfrm>
        </p:spPr>
        <p:txBody>
          <a:bodyPr>
            <a:normAutofit/>
          </a:bodyPr>
          <a:lstStyle/>
          <a:p>
            <a:r>
              <a:rPr lang="en-US" dirty="0" err="1" smtClean="0"/>
              <a:t>Sofalise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21088"/>
            <a:ext cx="2705100" cy="2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288032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873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67544" y="404664"/>
            <a:ext cx="4038600" cy="4525963"/>
          </a:xfrm>
        </p:spPr>
        <p:txBody>
          <a:bodyPr/>
          <a:lstStyle/>
          <a:p>
            <a:r>
              <a:rPr lang="en-US" dirty="0" err="1" smtClean="0"/>
              <a:t>Staycation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4008" y="692696"/>
            <a:ext cx="4038600" cy="4525963"/>
          </a:xfrm>
        </p:spPr>
        <p:txBody>
          <a:bodyPr/>
          <a:lstStyle/>
          <a:p>
            <a:r>
              <a:rPr lang="en-US" dirty="0" smtClean="0"/>
              <a:t>Trigger warning 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48880"/>
            <a:ext cx="241744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45171"/>
            <a:ext cx="3024336" cy="26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6693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67544" y="476672"/>
            <a:ext cx="4038600" cy="4525963"/>
          </a:xfrm>
        </p:spPr>
        <p:txBody>
          <a:bodyPr/>
          <a:lstStyle/>
          <a:p>
            <a:r>
              <a:rPr lang="en-US" dirty="0" err="1" smtClean="0"/>
              <a:t>Netizen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0" y="548680"/>
            <a:ext cx="4038600" cy="4525963"/>
          </a:xfrm>
        </p:spPr>
        <p:txBody>
          <a:bodyPr/>
          <a:lstStyle/>
          <a:p>
            <a:r>
              <a:rPr lang="en-US" dirty="0" err="1" smtClean="0"/>
              <a:t>Netpicke</a:t>
            </a:r>
            <a:r>
              <a:rPr lang="en-US" dirty="0" err="1"/>
              <a:t>r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66" y="1556792"/>
            <a:ext cx="369879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0"/>
            <a:ext cx="238125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65" y="3248980"/>
            <a:ext cx="1752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5018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Optics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Outernet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3024336" cy="230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51" y="2801863"/>
            <a:ext cx="26384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35993"/>
            <a:ext cx="457200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8239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Paywall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Hactivist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5184"/>
            <a:ext cx="24669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32351"/>
            <a:ext cx="2635746" cy="226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751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How can you use social media to promote…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285750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81150"/>
            <a:ext cx="3059410" cy="350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22" y="4869160"/>
            <a:ext cx="28575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880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Flash mob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Freemale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2809875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284797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66971"/>
            <a:ext cx="17526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8577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Flexitarian</a:t>
            </a:r>
            <a:r>
              <a:rPr lang="en-US" dirty="0" smtClean="0"/>
              <a:t>/</a:t>
            </a:r>
          </a:p>
          <a:p>
            <a:r>
              <a:rPr lang="en-US" dirty="0" err="1" smtClean="0"/>
              <a:t>Demitarian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E-piracy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2543175" cy="218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77072"/>
            <a:ext cx="2591172" cy="252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4680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67544" y="548680"/>
            <a:ext cx="4038600" cy="4525963"/>
          </a:xfrm>
        </p:spPr>
        <p:txBody>
          <a:bodyPr/>
          <a:lstStyle/>
          <a:p>
            <a:r>
              <a:rPr lang="en-US" dirty="0" smtClean="0"/>
              <a:t>E-</a:t>
            </a:r>
            <a:r>
              <a:rPr lang="en-US" dirty="0" err="1" smtClean="0"/>
              <a:t>cruitment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0" y="764704"/>
            <a:ext cx="4038600" cy="4525963"/>
          </a:xfrm>
        </p:spPr>
        <p:txBody>
          <a:bodyPr/>
          <a:lstStyle/>
          <a:p>
            <a:r>
              <a:rPr lang="en-US" dirty="0" smtClean="0"/>
              <a:t>E-lancer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02" y="2276872"/>
            <a:ext cx="285750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20888"/>
            <a:ext cx="199072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23520"/>
            <a:ext cx="285750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3178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E-waste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Cyber-slacking/ loafing  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28575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61438"/>
            <a:ext cx="23812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67181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2421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Crowdfunding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Clickbait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4536504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92896"/>
            <a:ext cx="4010794" cy="370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0527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Click and collect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captcha</a:t>
            </a:r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51739"/>
            <a:ext cx="381642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92895"/>
            <a:ext cx="2775198" cy="217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0841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Alternative media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catfish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34" y="2204864"/>
            <a:ext cx="224561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34" y="4725144"/>
            <a:ext cx="21050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60849"/>
            <a:ext cx="60486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013" y="188640"/>
            <a:ext cx="26574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6470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Troll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Binge watch 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288032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0"/>
            <a:ext cx="400962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5761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6922" y="692696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Black swan                                         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2857500" cy="22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113"/>
            <a:ext cx="2600697" cy="221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404664"/>
            <a:ext cx="28083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Trojan virus</a:t>
            </a:r>
          </a:p>
          <a:p>
            <a:r>
              <a:rPr lang="en-US" sz="3200" dirty="0" smtClean="0"/>
              <a:t>Malware</a:t>
            </a:r>
          </a:p>
          <a:p>
            <a:r>
              <a:rPr lang="en-US" sz="3200" dirty="0" smtClean="0"/>
              <a:t>Spyware </a:t>
            </a:r>
          </a:p>
          <a:p>
            <a:endParaRPr lang="en-US" dirty="0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51" y="2564904"/>
            <a:ext cx="230505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9800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971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404664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zh-CN" sz="2800" dirty="0" smtClean="0"/>
              <a:t>Netiquette</a:t>
            </a:r>
            <a:r>
              <a:rPr lang="en-GB" altLang="zh-CN" dirty="0" smtClean="0"/>
              <a:t> </a:t>
            </a:r>
            <a:endParaRPr lang="zh-CN" altLang="zh-CN" dirty="0"/>
          </a:p>
        </p:txBody>
      </p:sp>
      <p:sp>
        <p:nvSpPr>
          <p:cNvPr id="3" name="Rectangle 2"/>
          <p:cNvSpPr/>
          <p:nvPr/>
        </p:nvSpPr>
        <p:spPr>
          <a:xfrm>
            <a:off x="2411760" y="40466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zh-CN" sz="2800" dirty="0"/>
              <a:t>Language of courtesy and appropriateness when communicating with online communities.</a:t>
            </a:r>
            <a:endParaRPr lang="zh-CN" altLang="zh-CN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46531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295636" y="620688"/>
            <a:ext cx="324036" cy="307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Oval 5"/>
          <p:cNvSpPr/>
          <p:nvPr/>
        </p:nvSpPr>
        <p:spPr>
          <a:xfrm>
            <a:off x="5004048" y="620688"/>
            <a:ext cx="288032" cy="153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3851920" y="927884"/>
            <a:ext cx="288032" cy="3847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0618"/>
            <a:ext cx="2113781" cy="254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96" y="2276872"/>
            <a:ext cx="5384229" cy="430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椭圆 7"/>
          <p:cNvSpPr/>
          <p:nvPr/>
        </p:nvSpPr>
        <p:spPr>
          <a:xfrm>
            <a:off x="3275856" y="4293096"/>
            <a:ext cx="360040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3131840" y="4837802"/>
            <a:ext cx="72008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3635896" y="5157192"/>
            <a:ext cx="36004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3815916" y="5661248"/>
            <a:ext cx="324036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3131840" y="6165304"/>
            <a:ext cx="32403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9821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6138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60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799288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u="sng" dirty="0" smtClean="0"/>
              <a:t>Appropriate or not? </a:t>
            </a:r>
            <a:r>
              <a:rPr lang="en-US" altLang="zh-CN" sz="2800" i="1" dirty="0" smtClean="0">
                <a:solidFill>
                  <a:srgbClr val="0070C0"/>
                </a:solidFill>
              </a:rPr>
              <a:t>Listening activity: Stand up. Take pen &amp; notebook. A &amp; B (opposites).B read 4 x sentences. A write down APPROPRIATE/ INAPPROPRIATE. Switch places &amp; repeat. </a:t>
            </a:r>
            <a:endParaRPr lang="en-US" altLang="zh-CN" sz="2800" u="sng" dirty="0" smtClean="0">
              <a:solidFill>
                <a:srgbClr val="0070C0"/>
              </a:solidFill>
            </a:endParaRPr>
          </a:p>
          <a:p>
            <a:r>
              <a:rPr lang="en-US" altLang="zh-CN" sz="2800" dirty="0" smtClean="0"/>
              <a:t>Hey Mr. Watson, Are u </a:t>
            </a:r>
            <a:r>
              <a:rPr lang="en-US" altLang="zh-CN" sz="2800" dirty="0" err="1" smtClean="0"/>
              <a:t>gonna</a:t>
            </a:r>
            <a:r>
              <a:rPr lang="en-US" altLang="zh-CN" sz="2800" dirty="0" smtClean="0"/>
              <a:t> give me A* </a:t>
            </a:r>
            <a:r>
              <a:rPr lang="en-US" altLang="zh-CN" sz="2800" dirty="0" err="1" smtClean="0"/>
              <a:t>cos</a:t>
            </a:r>
            <a:r>
              <a:rPr lang="en-US" altLang="zh-CN" sz="2800" dirty="0" smtClean="0"/>
              <a:t> I’m </a:t>
            </a:r>
            <a:r>
              <a:rPr lang="en-US" altLang="zh-CN" sz="2800" dirty="0" err="1" smtClean="0"/>
              <a:t>ur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fave</a:t>
            </a:r>
            <a:r>
              <a:rPr lang="en-US" altLang="zh-CN" sz="2800" dirty="0" smtClean="0"/>
              <a:t> student </a:t>
            </a:r>
            <a:r>
              <a:rPr lang="en-US" altLang="zh-CN" sz="2800" dirty="0" err="1" smtClean="0"/>
              <a:t>innit</a:t>
            </a:r>
            <a:r>
              <a:rPr lang="en-US" altLang="zh-CN" sz="2800" dirty="0" smtClean="0"/>
              <a:t>.</a:t>
            </a:r>
            <a:br>
              <a:rPr lang="en-US" altLang="zh-CN" sz="2800" dirty="0" smtClean="0"/>
            </a:br>
            <a:endParaRPr lang="en-US" altLang="zh-CN" sz="2800" dirty="0" smtClean="0"/>
          </a:p>
          <a:p>
            <a:r>
              <a:rPr lang="en-US" altLang="zh-CN" sz="2800" dirty="0" smtClean="0"/>
              <a:t>I hope you don’t take offence; I’m not keen on this style, but it looks good on you.</a:t>
            </a:r>
          </a:p>
          <a:p>
            <a:endParaRPr lang="en-US" altLang="zh-CN" sz="2800" dirty="0"/>
          </a:p>
          <a:p>
            <a:r>
              <a:rPr lang="en-US" altLang="zh-CN" sz="2800" dirty="0" smtClean="0"/>
              <a:t>Wow, I loved watching your video. Thanks for creating this! </a:t>
            </a:r>
          </a:p>
          <a:p>
            <a:endParaRPr lang="en-US" altLang="zh-CN" sz="2800" dirty="0"/>
          </a:p>
          <a:p>
            <a:r>
              <a:rPr lang="en-US" altLang="zh-CN" sz="2800" dirty="0" smtClean="0"/>
              <a:t>Western Europe has stronger economies because they are greedier people.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287" y="116632"/>
            <a:ext cx="86409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476" y="2060848"/>
            <a:ext cx="1056523" cy="15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Image result for greedy peo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283" y="5733255"/>
            <a:ext cx="1305531" cy="100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926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2118</Words>
  <Application>Microsoft Office PowerPoint</Application>
  <PresentationFormat>全屏显示(4:3)</PresentationFormat>
  <Paragraphs>301</Paragraphs>
  <Slides>81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81</vt:i4>
      </vt:variant>
    </vt:vector>
  </HeadingPairs>
  <TitlesOfParts>
    <vt:vector size="82" baseType="lpstr">
      <vt:lpstr>Office Theme</vt:lpstr>
      <vt:lpstr>Internet &amp; PC slang &amp; modern words.</vt:lpstr>
      <vt:lpstr>PowerPoint 演示文稿</vt:lpstr>
      <vt:lpstr>Examples</vt:lpstr>
      <vt:lpstr>PowerPoint 演示文稿</vt:lpstr>
      <vt:lpstr>Can you translate popular buzzwords from Chinese into English?</vt:lpstr>
      <vt:lpstr>PowerPoint 演示文稿</vt:lpstr>
      <vt:lpstr>How can you use social media to promote…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Crowdsourcing examples.</vt:lpstr>
      <vt:lpstr>PowerPoint 演示文稿</vt:lpstr>
      <vt:lpstr>How would you crowdsource..?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Activity. Matching race.</vt:lpstr>
      <vt:lpstr>Game: Hot Seat.</vt:lpstr>
      <vt:lpstr>Team 1</vt:lpstr>
      <vt:lpstr>PowerPoint 演示文稿</vt:lpstr>
      <vt:lpstr>PowerPoint 演示文稿</vt:lpstr>
      <vt:lpstr>PowerPoint 演示文稿</vt:lpstr>
      <vt:lpstr>PowerPoint 演示文稿</vt:lpstr>
      <vt:lpstr>Text speak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Phrasal verb=to look at/ noun phrase=not in relationship to something/ verb=to get accustomed to</vt:lpstr>
      <vt:lpstr>PowerPoint 演示文稿</vt:lpstr>
      <vt:lpstr>….The next thing you know, this newbie logs on and starts to ask us questions like "What's the difference between a server and a provider?", "Do I have to pay for shareware?"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Create qus.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I-show. Modern internet/ workplace slang.</dc:title>
  <dc:creator>mary</dc:creator>
  <cp:lastModifiedBy>mary</cp:lastModifiedBy>
  <cp:revision>55</cp:revision>
  <dcterms:created xsi:type="dcterms:W3CDTF">2019-03-07T10:28:12Z</dcterms:created>
  <dcterms:modified xsi:type="dcterms:W3CDTF">2019-07-21T05:25:58Z</dcterms:modified>
</cp:coreProperties>
</file>