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315" r:id="rId4"/>
    <p:sldId id="339" r:id="rId5"/>
    <p:sldId id="325" r:id="rId6"/>
    <p:sldId id="340" r:id="rId7"/>
    <p:sldId id="316" r:id="rId8"/>
    <p:sldId id="324" r:id="rId9"/>
    <p:sldId id="317" r:id="rId10"/>
    <p:sldId id="327" r:id="rId11"/>
    <p:sldId id="326" r:id="rId12"/>
    <p:sldId id="318" r:id="rId13"/>
    <p:sldId id="319" r:id="rId14"/>
    <p:sldId id="328" r:id="rId15"/>
    <p:sldId id="320" r:id="rId16"/>
    <p:sldId id="330" r:id="rId17"/>
    <p:sldId id="329" r:id="rId18"/>
    <p:sldId id="321" r:id="rId19"/>
    <p:sldId id="322" r:id="rId20"/>
    <p:sldId id="323" r:id="rId21"/>
    <p:sldId id="258" r:id="rId22"/>
    <p:sldId id="285" r:id="rId23"/>
    <p:sldId id="263" r:id="rId24"/>
    <p:sldId id="286" r:id="rId25"/>
    <p:sldId id="262" r:id="rId26"/>
    <p:sldId id="287" r:id="rId27"/>
    <p:sldId id="288" r:id="rId28"/>
    <p:sldId id="289" r:id="rId29"/>
    <p:sldId id="261" r:id="rId30"/>
    <p:sldId id="294" r:id="rId31"/>
    <p:sldId id="297" r:id="rId32"/>
    <p:sldId id="314" r:id="rId33"/>
    <p:sldId id="295" r:id="rId34"/>
    <p:sldId id="296" r:id="rId35"/>
    <p:sldId id="290" r:id="rId36"/>
    <p:sldId id="291" r:id="rId37"/>
    <p:sldId id="292" r:id="rId38"/>
    <p:sldId id="293" r:id="rId39"/>
    <p:sldId id="265" r:id="rId40"/>
    <p:sldId id="267" r:id="rId41"/>
    <p:sldId id="266" r:id="rId42"/>
    <p:sldId id="268" r:id="rId43"/>
    <p:sldId id="269" r:id="rId44"/>
    <p:sldId id="270" r:id="rId45"/>
    <p:sldId id="282" r:id="rId46"/>
    <p:sldId id="298" r:id="rId47"/>
    <p:sldId id="304" r:id="rId48"/>
    <p:sldId id="271" r:id="rId49"/>
    <p:sldId id="299" r:id="rId50"/>
    <p:sldId id="272" r:id="rId51"/>
    <p:sldId id="300" r:id="rId52"/>
    <p:sldId id="301" r:id="rId53"/>
    <p:sldId id="302" r:id="rId54"/>
    <p:sldId id="303" r:id="rId55"/>
    <p:sldId id="331" r:id="rId56"/>
    <p:sldId id="283" r:id="rId57"/>
    <p:sldId id="274" r:id="rId58"/>
    <p:sldId id="284" r:id="rId59"/>
    <p:sldId id="276" r:id="rId60"/>
    <p:sldId id="280" r:id="rId61"/>
    <p:sldId id="275" r:id="rId62"/>
    <p:sldId id="279" r:id="rId63"/>
    <p:sldId id="281" r:id="rId64"/>
    <p:sldId id="277" r:id="rId65"/>
    <p:sldId id="278" r:id="rId66"/>
    <p:sldId id="273" r:id="rId67"/>
    <p:sldId id="305" r:id="rId68"/>
    <p:sldId id="306" r:id="rId69"/>
    <p:sldId id="308" r:id="rId70"/>
    <p:sldId id="309" r:id="rId71"/>
    <p:sldId id="310" r:id="rId72"/>
    <p:sldId id="311" r:id="rId73"/>
    <p:sldId id="312" r:id="rId74"/>
    <p:sldId id="313" r:id="rId75"/>
    <p:sldId id="338" r:id="rId76"/>
    <p:sldId id="333" r:id="rId77"/>
    <p:sldId id="334" r:id="rId78"/>
    <p:sldId id="335" r:id="rId79"/>
    <p:sldId id="336" r:id="rId80"/>
    <p:sldId id="337" r:id="rId8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660"/>
  </p:normalViewPr>
  <p:slideViewPr>
    <p:cSldViewPr>
      <p:cViewPr varScale="1">
        <p:scale>
          <a:sx n="84" d="100"/>
          <a:sy n="84" d="100"/>
        </p:scale>
        <p:origin x="-15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2019/7/25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950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2019/7/25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55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2019/7/25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73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2019/7/25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777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2019/7/25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1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2019/7/25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620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2019/7/25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2019/7/25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50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2019/7/25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19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2019/7/25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693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2019/7/25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347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2019/7/25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18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verywellmind.com/emotional-resilience-is-a-trait-you-can-develop-314523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ywellmind.com/the-benefits-of-gratitude-for-stress-relief-3144867" TargetMode="External"/><Relationship Id="rId2" Type="http://schemas.openxmlformats.org/officeDocument/2006/relationships/hyperlink" Target="https://www.verywellmind.com/things-you-should-know-about-motivation-27953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hyperlink" Target="https://www.verywellmind.com/what-is-mental-health-233075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571536" y="2428868"/>
            <a:ext cx="7772400" cy="1470025"/>
          </a:xfrm>
        </p:spPr>
        <p:txBody>
          <a:bodyPr/>
          <a:lstStyle/>
          <a:p>
            <a:r>
              <a:rPr lang="en-US" altLang="zh-CN" dirty="0" smtClean="0"/>
              <a:t>Idioms 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00298" y="3786190"/>
            <a:ext cx="6400800" cy="1752600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4525963"/>
          </a:xfrm>
        </p:spPr>
        <p:txBody>
          <a:bodyPr/>
          <a:lstStyle/>
          <a:p>
            <a:r>
              <a:rPr lang="en-US" dirty="0"/>
              <a:t>Relationships, like flowers, need regular watering. They need sunshine. Sometimes they need to be pruned. Sometimes you need to weed the garden (eliminate toxic friends).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78744"/>
            <a:ext cx="2376264" cy="205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4778743"/>
            <a:ext cx="2232248" cy="205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34608"/>
            <a:ext cx="223224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2940418"/>
            <a:ext cx="20955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椭圆 3"/>
          <p:cNvSpPr/>
          <p:nvPr/>
        </p:nvSpPr>
        <p:spPr>
          <a:xfrm>
            <a:off x="2051720" y="90872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5076056" y="908720"/>
            <a:ext cx="50405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/>
          <p:cNvSpPr/>
          <p:nvPr/>
        </p:nvSpPr>
        <p:spPr>
          <a:xfrm>
            <a:off x="4067944" y="1340768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/>
          <p:cNvSpPr/>
          <p:nvPr/>
        </p:nvSpPr>
        <p:spPr>
          <a:xfrm>
            <a:off x="1763688" y="1988840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椭圆 7"/>
          <p:cNvSpPr/>
          <p:nvPr/>
        </p:nvSpPr>
        <p:spPr>
          <a:xfrm>
            <a:off x="6264188" y="1988840"/>
            <a:ext cx="32403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21" y="3226646"/>
            <a:ext cx="2260476" cy="126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248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525963"/>
          </a:xfrm>
        </p:spPr>
        <p:txBody>
          <a:bodyPr/>
          <a:lstStyle/>
          <a:p>
            <a:r>
              <a:rPr lang="en-US" altLang="zh-CN" dirty="0"/>
              <a:t>The end result </a:t>
            </a:r>
            <a:r>
              <a:rPr lang="en-US" altLang="zh-CN" dirty="0" smtClean="0"/>
              <a:t>can </a:t>
            </a:r>
            <a:r>
              <a:rPr lang="en-US" altLang="zh-CN" dirty="0"/>
              <a:t>lead to plants (or relationships) which are growing, producing oxygen that </a:t>
            </a:r>
            <a:r>
              <a:rPr lang="en-US" altLang="zh-CN" dirty="0" smtClean="0"/>
              <a:t>help </a:t>
            </a:r>
            <a:r>
              <a:rPr lang="en-US" altLang="zh-CN" dirty="0"/>
              <a:t>you breathe, and create beauty as they </a:t>
            </a:r>
            <a:r>
              <a:rPr lang="en-US" altLang="zh-CN" dirty="0" smtClean="0"/>
              <a:t>flower.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652120" y="1052736"/>
            <a:ext cx="576064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ounded Rectangle 4"/>
          <p:cNvSpPr/>
          <p:nvPr/>
        </p:nvSpPr>
        <p:spPr>
          <a:xfrm>
            <a:off x="7656424" y="980728"/>
            <a:ext cx="43204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ounded Rectangle 5"/>
          <p:cNvSpPr/>
          <p:nvPr/>
        </p:nvSpPr>
        <p:spPr>
          <a:xfrm>
            <a:off x="1307046" y="1988840"/>
            <a:ext cx="504056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93" y="4581128"/>
            <a:ext cx="1933575" cy="21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616565"/>
            <a:ext cx="2232248" cy="21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椭圆 1"/>
          <p:cNvSpPr/>
          <p:nvPr/>
        </p:nvSpPr>
        <p:spPr>
          <a:xfrm>
            <a:off x="4572000" y="476672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8"/>
          <p:cNvSpPr/>
          <p:nvPr/>
        </p:nvSpPr>
        <p:spPr>
          <a:xfrm>
            <a:off x="2464621" y="944523"/>
            <a:ext cx="32403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87" y="2381939"/>
            <a:ext cx="3801241" cy="43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638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altLang="zh-CN" dirty="0"/>
              <a:t>A Building</a:t>
            </a:r>
          </a:p>
          <a:p>
            <a:pPr fontAlgn="base"/>
            <a:r>
              <a:rPr lang="en-US" altLang="zh-CN" dirty="0"/>
              <a:t>A building is a solid metaphor for life and can be a reminder that a sturdy foundation is needed before building higher. </a:t>
            </a:r>
            <a:endParaRPr lang="en-US" altLang="zh-CN" dirty="0" smtClean="0"/>
          </a:p>
          <a:p>
            <a:pPr fontAlgn="base"/>
            <a:r>
              <a:rPr lang="en-US" altLang="zh-CN" dirty="0" smtClean="0"/>
              <a:t>Once </a:t>
            </a:r>
            <a:r>
              <a:rPr lang="en-US" altLang="zh-CN" dirty="0"/>
              <a:t>you have a firm foundation in </a:t>
            </a:r>
            <a:r>
              <a:rPr lang="en-US" altLang="zh-CN" dirty="0" smtClean="0"/>
              <a:t>place, </a:t>
            </a:r>
            <a:r>
              <a:rPr lang="en-US" altLang="zh-CN" dirty="0"/>
              <a:t>it's easier to confidently add floors and rooms which will stand the test of time and </a:t>
            </a:r>
            <a:r>
              <a:rPr lang="en-US" altLang="zh-CN" dirty="0" smtClean="0"/>
              <a:t>weather.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Oval 3"/>
          <p:cNvSpPr/>
          <p:nvPr/>
        </p:nvSpPr>
        <p:spPr>
          <a:xfrm>
            <a:off x="4716016" y="2852936"/>
            <a:ext cx="432048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4"/>
          <p:cNvSpPr/>
          <p:nvPr/>
        </p:nvSpPr>
        <p:spPr>
          <a:xfrm>
            <a:off x="4644008" y="393305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val 5"/>
          <p:cNvSpPr/>
          <p:nvPr/>
        </p:nvSpPr>
        <p:spPr>
          <a:xfrm>
            <a:off x="3923928" y="436510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5364088" y="436510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ounded Rectangle 7"/>
          <p:cNvSpPr/>
          <p:nvPr/>
        </p:nvSpPr>
        <p:spPr>
          <a:xfrm>
            <a:off x="7020272" y="4365104"/>
            <a:ext cx="36004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ounded Rectangle 8"/>
          <p:cNvSpPr/>
          <p:nvPr/>
        </p:nvSpPr>
        <p:spPr>
          <a:xfrm>
            <a:off x="5544108" y="5013176"/>
            <a:ext cx="468052" cy="144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ounded Rectangle 9"/>
          <p:cNvSpPr/>
          <p:nvPr/>
        </p:nvSpPr>
        <p:spPr>
          <a:xfrm>
            <a:off x="7200292" y="4941168"/>
            <a:ext cx="684076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8640"/>
            <a:ext cx="2847975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802" y="407910"/>
            <a:ext cx="15144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44" y="15889"/>
            <a:ext cx="2743200" cy="161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61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altLang="zh-CN" dirty="0"/>
              <a:t>A Roller Coaster</a:t>
            </a:r>
          </a:p>
          <a:p>
            <a:pPr fontAlgn="base"/>
            <a:r>
              <a:rPr lang="en-US" altLang="zh-CN" dirty="0"/>
              <a:t>A roller coaster can be a metaphor </a:t>
            </a:r>
            <a:r>
              <a:rPr lang="en-US" altLang="zh-CN" dirty="0" smtClean="0"/>
              <a:t>to describe </a:t>
            </a:r>
            <a:r>
              <a:rPr lang="en-US" altLang="zh-CN" dirty="0"/>
              <a:t>the speed bumps we all encounter</a:t>
            </a:r>
            <a:r>
              <a:rPr lang="en-US" altLang="zh-CN" dirty="0" smtClean="0"/>
              <a:t>.</a:t>
            </a:r>
          </a:p>
          <a:p>
            <a:pPr fontAlgn="base"/>
            <a:r>
              <a:rPr lang="en-US" altLang="zh-CN" dirty="0" smtClean="0"/>
              <a:t>You </a:t>
            </a:r>
            <a:r>
              <a:rPr lang="en-US" altLang="zh-CN" dirty="0"/>
              <a:t>don't fully experience the high points of your journey without the contrast of the lows</a:t>
            </a:r>
            <a:r>
              <a:rPr lang="en-US" altLang="zh-CN" dirty="0" smtClean="0"/>
              <a:t>.</a:t>
            </a:r>
          </a:p>
          <a:p>
            <a:endParaRPr lang="zh-CN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28" y="116632"/>
            <a:ext cx="26479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15716" y="2780928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ounded Rectangle 6"/>
          <p:cNvSpPr/>
          <p:nvPr/>
        </p:nvSpPr>
        <p:spPr>
          <a:xfrm>
            <a:off x="6027204" y="3358444"/>
            <a:ext cx="432048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003" y="26144"/>
            <a:ext cx="256222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5940152" y="4005064"/>
            <a:ext cx="360040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7956376" y="3932100"/>
            <a:ext cx="43204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6" y="116632"/>
            <a:ext cx="2705100" cy="131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椭圆 1"/>
          <p:cNvSpPr/>
          <p:nvPr/>
        </p:nvSpPr>
        <p:spPr>
          <a:xfrm>
            <a:off x="5508104" y="2780928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18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has your life been/ is your life a rollercoaster?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make the rollercoaster a safer ride?</a:t>
            </a:r>
          </a:p>
          <a:p>
            <a:r>
              <a:rPr lang="en-US" dirty="0" smtClean="0"/>
              <a:t>Precautions </a:t>
            </a:r>
          </a:p>
          <a:p>
            <a:r>
              <a:rPr lang="en-US" dirty="0" smtClean="0"/>
              <a:t>Cautiousness </a:t>
            </a:r>
          </a:p>
          <a:p>
            <a:r>
              <a:rPr lang="en-US" dirty="0" smtClean="0"/>
              <a:t>Safety protection.</a:t>
            </a:r>
            <a:endParaRPr lang="en-US" dirty="0"/>
          </a:p>
        </p:txBody>
      </p:sp>
      <p:sp>
        <p:nvSpPr>
          <p:cNvPr id="4" name="椭圆 3"/>
          <p:cNvSpPr/>
          <p:nvPr/>
        </p:nvSpPr>
        <p:spPr>
          <a:xfrm>
            <a:off x="1763688" y="285293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1763688" y="342900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圆角矩形 5"/>
          <p:cNvSpPr/>
          <p:nvPr/>
        </p:nvSpPr>
        <p:spPr>
          <a:xfrm>
            <a:off x="3131840" y="3933056"/>
            <a:ext cx="36004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481" y="4365104"/>
            <a:ext cx="4177012" cy="226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01230"/>
            <a:ext cx="225742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352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116632"/>
            <a:ext cx="8229600" cy="4525963"/>
          </a:xfrm>
        </p:spPr>
        <p:txBody>
          <a:bodyPr>
            <a:normAutofit/>
          </a:bodyPr>
          <a:lstStyle/>
          <a:p>
            <a:pPr fontAlgn="base"/>
            <a:r>
              <a:rPr lang="en-US" altLang="zh-CN" dirty="0" smtClean="0"/>
              <a:t>Climbing </a:t>
            </a:r>
            <a:r>
              <a:rPr lang="en-US" altLang="zh-CN" dirty="0"/>
              <a:t>a mountain </a:t>
            </a:r>
            <a:r>
              <a:rPr lang="en-US" altLang="zh-CN" dirty="0" smtClean="0"/>
              <a:t>can </a:t>
            </a:r>
            <a:r>
              <a:rPr lang="en-US" altLang="zh-CN" dirty="0"/>
              <a:t>describe our education or the steps we take in climbing the corporate ladder</a:t>
            </a:r>
            <a:r>
              <a:rPr lang="en-US" altLang="zh-CN" dirty="0" smtClean="0"/>
              <a:t>.</a:t>
            </a:r>
          </a:p>
          <a:p>
            <a:pPr fontAlgn="base"/>
            <a:r>
              <a:rPr lang="en-US" altLang="zh-CN" dirty="0" smtClean="0"/>
              <a:t>Life </a:t>
            </a:r>
            <a:r>
              <a:rPr lang="en-US" altLang="zh-CN" dirty="0"/>
              <a:t>often consists of hierarchies. </a:t>
            </a:r>
            <a:endParaRPr lang="en-US" altLang="zh-CN" dirty="0" smtClean="0"/>
          </a:p>
          <a:p>
            <a:pPr fontAlgn="base"/>
            <a:r>
              <a:rPr lang="en-US" altLang="zh-CN" dirty="0" smtClean="0"/>
              <a:t>This </a:t>
            </a:r>
            <a:r>
              <a:rPr lang="en-US" altLang="zh-CN" dirty="0"/>
              <a:t>metaphor also illustrates that it </a:t>
            </a:r>
            <a:r>
              <a:rPr lang="en-US" altLang="zh-CN" dirty="0" smtClean="0"/>
              <a:t>takes </a:t>
            </a:r>
            <a:r>
              <a:rPr lang="en-US" altLang="zh-CN" dirty="0"/>
              <a:t>hard work, determination, </a:t>
            </a:r>
            <a:r>
              <a:rPr lang="en-US" altLang="zh-CN" dirty="0" smtClean="0"/>
              <a:t>and </a:t>
            </a:r>
            <a:r>
              <a:rPr lang="en-US" altLang="zh-CN" dirty="0"/>
              <a:t>sheer endurance to get where we wish to go. 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6738440" y="87679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2771800" y="130041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/>
          <p:cNvSpPr/>
          <p:nvPr/>
        </p:nvSpPr>
        <p:spPr>
          <a:xfrm>
            <a:off x="5076056" y="1844824"/>
            <a:ext cx="360040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/>
          <p:cNvSpPr/>
          <p:nvPr/>
        </p:nvSpPr>
        <p:spPr>
          <a:xfrm>
            <a:off x="4067944" y="2852936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椭圆 10"/>
          <p:cNvSpPr/>
          <p:nvPr/>
        </p:nvSpPr>
        <p:spPr>
          <a:xfrm>
            <a:off x="1763688" y="335699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675212"/>
            <a:ext cx="280035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805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Give advice to…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60"/>
            <a:ext cx="28575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824" y="4902486"/>
            <a:ext cx="27717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16711"/>
            <a:ext cx="175260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24" y="1412776"/>
            <a:ext cx="28575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169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/>
          <a:lstStyle/>
          <a:p>
            <a:pPr fontAlgn="base"/>
            <a:r>
              <a:rPr lang="en-US" altLang="zh-CN" dirty="0"/>
              <a:t>Most mountains paths are not directly uphill, but take us down through valleys to get to the next peak. </a:t>
            </a:r>
          </a:p>
          <a:p>
            <a:pPr fontAlgn="base"/>
            <a:r>
              <a:rPr lang="en-US" altLang="zh-CN" u="sng" dirty="0">
                <a:hlinkClick r:id="rId2"/>
              </a:rPr>
              <a:t>Emotional resilience</a:t>
            </a:r>
            <a:r>
              <a:rPr lang="en-US" altLang="zh-CN" dirty="0"/>
              <a:t> allows you to follow the trail as it descends before it turns the corner and heads back up again.</a:t>
            </a:r>
          </a:p>
          <a:p>
            <a:endParaRPr lang="en-US" dirty="0"/>
          </a:p>
        </p:txBody>
      </p:sp>
      <p:sp>
        <p:nvSpPr>
          <p:cNvPr id="5" name="椭圆 4"/>
          <p:cNvSpPr/>
          <p:nvPr/>
        </p:nvSpPr>
        <p:spPr>
          <a:xfrm>
            <a:off x="3275856" y="1916832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1043608" y="2492896"/>
            <a:ext cx="14401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3023828" y="2384884"/>
            <a:ext cx="50405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圆角矩形 7"/>
          <p:cNvSpPr/>
          <p:nvPr/>
        </p:nvSpPr>
        <p:spPr>
          <a:xfrm>
            <a:off x="5652120" y="908720"/>
            <a:ext cx="28803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8"/>
          <p:cNvSpPr/>
          <p:nvPr/>
        </p:nvSpPr>
        <p:spPr>
          <a:xfrm>
            <a:off x="1907704" y="1412776"/>
            <a:ext cx="72008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2880320" cy="207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4" y="4509120"/>
            <a:ext cx="2520677" cy="204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963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332657"/>
            <a:ext cx="8157592" cy="2880320"/>
          </a:xfrm>
        </p:spPr>
        <p:txBody>
          <a:bodyPr/>
          <a:lstStyle/>
          <a:p>
            <a:pPr marL="0" indent="0" fontAlgn="base">
              <a:buNone/>
            </a:pPr>
            <a:r>
              <a:rPr lang="en-US" altLang="zh-CN" dirty="0" smtClean="0"/>
              <a:t>Life </a:t>
            </a:r>
            <a:r>
              <a:rPr lang="en-US" altLang="zh-CN" dirty="0"/>
              <a:t>is a classroom in so many ways and there are always new lessons to learn no matter your age. This metaphor can be a reminder to keep your mind active and learning throughout your </a:t>
            </a:r>
            <a:r>
              <a:rPr lang="en-US" altLang="zh-CN" dirty="0" smtClean="0"/>
              <a:t>life. </a:t>
            </a:r>
          </a:p>
          <a:p>
            <a:pPr marL="0" indent="0" fontAlgn="base">
              <a:buNone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2771800" y="548680"/>
            <a:ext cx="50405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755576" y="14847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/>
          <p:cNvSpPr/>
          <p:nvPr/>
        </p:nvSpPr>
        <p:spPr>
          <a:xfrm>
            <a:off x="2626792" y="1832791"/>
            <a:ext cx="14401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11470"/>
            <a:ext cx="2381250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31840" y="4941168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Is life long learning achievable?</a:t>
            </a:r>
          </a:p>
          <a:p>
            <a:r>
              <a:rPr lang="en-US" sz="2800" i="1" dirty="0" smtClean="0"/>
              <a:t>What are the best ways?</a:t>
            </a:r>
            <a:endParaRPr lang="en-US" sz="2800" i="1" dirty="0"/>
          </a:p>
        </p:txBody>
      </p:sp>
      <p:sp>
        <p:nvSpPr>
          <p:cNvPr id="8" name="圆角矩形 7"/>
          <p:cNvSpPr/>
          <p:nvPr/>
        </p:nvSpPr>
        <p:spPr>
          <a:xfrm>
            <a:off x="6372200" y="5085184"/>
            <a:ext cx="432048" cy="333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64904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217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525963"/>
          </a:xfrm>
        </p:spPr>
        <p:txBody>
          <a:bodyPr>
            <a:normAutofit/>
          </a:bodyPr>
          <a:lstStyle/>
          <a:p>
            <a:pPr fontAlgn="base"/>
            <a:r>
              <a:rPr lang="en-US" altLang="zh-CN" dirty="0"/>
              <a:t>A Prison</a:t>
            </a:r>
          </a:p>
          <a:p>
            <a:pPr fontAlgn="base"/>
            <a:r>
              <a:rPr lang="en-US" altLang="zh-CN" dirty="0"/>
              <a:t>A prison can be a metaphor for a life in which you feel out of control. You may feel like you don't have choices and that others have the power. 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3059832" y="1556792"/>
            <a:ext cx="432048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2267744" y="1916832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圆角矩形 5"/>
          <p:cNvSpPr/>
          <p:nvPr/>
        </p:nvSpPr>
        <p:spPr>
          <a:xfrm>
            <a:off x="7092280" y="1916832"/>
            <a:ext cx="36004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71" y="3069539"/>
            <a:ext cx="333754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385" y="3140968"/>
            <a:ext cx="266700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423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What is an idiom?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3400436"/>
          </a:xfrm>
        </p:spPr>
        <p:txBody>
          <a:bodyPr/>
          <a:lstStyle/>
          <a:p>
            <a:pPr>
              <a:buNone/>
            </a:pPr>
            <a:r>
              <a:rPr lang="en-US" altLang="zh-CN" b="1" dirty="0" smtClean="0"/>
              <a:t>   An idiom is an expression with the following features:</a:t>
            </a:r>
          </a:p>
          <a:p>
            <a:r>
              <a:rPr lang="en-US" altLang="zh-CN" dirty="0" smtClean="0"/>
              <a:t>1. It is fixed and is recognized by native speakers. You cannot make up your own!</a:t>
            </a:r>
          </a:p>
          <a:p>
            <a:r>
              <a:rPr lang="en-US" altLang="zh-CN" dirty="0" smtClean="0"/>
              <a:t>2. It uses language in a non-literal - metaphorical - way.</a:t>
            </a:r>
            <a:endParaRPr lang="zh-CN" altLang="en-US" dirty="0"/>
          </a:p>
        </p:txBody>
      </p:sp>
      <p:sp>
        <p:nvSpPr>
          <p:cNvPr id="5" name="Oval 4"/>
          <p:cNvSpPr/>
          <p:nvPr/>
        </p:nvSpPr>
        <p:spPr>
          <a:xfrm>
            <a:off x="4211960" y="1988840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5"/>
          <p:cNvSpPr/>
          <p:nvPr/>
        </p:nvSpPr>
        <p:spPr>
          <a:xfrm>
            <a:off x="4860032" y="3573016"/>
            <a:ext cx="21602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4860032" y="4149080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1835696" y="4581128"/>
            <a:ext cx="43204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05" y="4509120"/>
            <a:ext cx="2857500" cy="232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7536"/>
            <a:ext cx="2316697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13176"/>
            <a:ext cx="2664296" cy="167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r>
              <a:rPr lang="en-US" altLang="zh-CN" dirty="0" smtClean="0"/>
              <a:t>Activity. Draw a picture of what ‘freedom’ means to you. Share in small groups. Choose the best to present to class.</a:t>
            </a:r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32421"/>
            <a:ext cx="2628900" cy="220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76" y="2060848"/>
            <a:ext cx="26955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5919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312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468560" y="274638"/>
            <a:ext cx="9155360" cy="1143000"/>
          </a:xfrm>
        </p:spPr>
        <p:txBody>
          <a:bodyPr/>
          <a:lstStyle/>
          <a:p>
            <a:r>
              <a:rPr lang="en-US" altLang="zh-CN" dirty="0" smtClean="0"/>
              <a:t>Literal &amp; Metaphorical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altLang="zh-CN" b="1" dirty="0" smtClean="0"/>
              <a:t>Literal </a:t>
            </a:r>
            <a:r>
              <a:rPr lang="zh-CN" altLang="en-US" b="1" dirty="0" smtClean="0"/>
              <a:t>文字的</a:t>
            </a:r>
            <a:endParaRPr lang="en-US" altLang="zh-CN" b="1" dirty="0" smtClean="0"/>
          </a:p>
          <a:p>
            <a:r>
              <a:rPr lang="en-US" altLang="zh-CN" i="1" dirty="0" smtClean="0"/>
              <a:t>I've been out fishing, but </a:t>
            </a:r>
            <a:r>
              <a:rPr lang="en-US" altLang="zh-CN" b="1" i="1" dirty="0" smtClean="0"/>
              <a:t>caught absolutely nothing!</a:t>
            </a:r>
          </a:p>
          <a:p>
            <a:pPr>
              <a:buNone/>
            </a:pPr>
            <a:r>
              <a:rPr lang="en-US" altLang="zh-CN" b="1" dirty="0" smtClean="0"/>
              <a:t>Metaphorical  </a:t>
            </a:r>
            <a:r>
              <a:rPr lang="zh-CN" altLang="en-US" b="1" dirty="0" smtClean="0"/>
              <a:t>比喻性的</a:t>
            </a:r>
            <a:endParaRPr lang="en-US" altLang="zh-CN" b="1" i="1" dirty="0" smtClean="0"/>
          </a:p>
          <a:p>
            <a:r>
              <a:rPr lang="en-US" altLang="zh-CN" i="1" dirty="0" smtClean="0"/>
              <a:t>Yesterday I </a:t>
            </a:r>
            <a:r>
              <a:rPr lang="en-US" altLang="zh-CN" b="1" i="1" dirty="0" smtClean="0"/>
              <a:t>caught the bus.</a:t>
            </a:r>
          </a:p>
          <a:p>
            <a:r>
              <a:rPr lang="en-US" altLang="zh-CN" i="1" dirty="0" smtClean="0"/>
              <a:t>He </a:t>
            </a:r>
            <a:r>
              <a:rPr lang="en-US" altLang="zh-CN" b="1" i="1" dirty="0" smtClean="0"/>
              <a:t>caught my attention.</a:t>
            </a:r>
          </a:p>
          <a:p>
            <a:r>
              <a:rPr lang="en-US" altLang="zh-CN" i="1" dirty="0" smtClean="0"/>
              <a:t>Wait while I </a:t>
            </a:r>
            <a:r>
              <a:rPr lang="en-US" altLang="zh-CN" b="1" i="1" dirty="0" smtClean="0"/>
              <a:t>catch my breath!</a:t>
            </a:r>
          </a:p>
          <a:p>
            <a:r>
              <a:rPr lang="en-US" altLang="zh-CN" i="1" dirty="0" smtClean="0"/>
              <a:t>Look at that tan! You've </a:t>
            </a:r>
            <a:r>
              <a:rPr lang="en-US" altLang="zh-CN" b="1" i="1" dirty="0" smtClean="0"/>
              <a:t>caught the sun!</a:t>
            </a:r>
          </a:p>
          <a:p>
            <a:r>
              <a:rPr lang="en-US" altLang="zh-CN" i="1" dirty="0" smtClean="0"/>
              <a:t>I didn't quite </a:t>
            </a:r>
            <a:r>
              <a:rPr lang="en-US" altLang="zh-CN" b="1" i="1" dirty="0" smtClean="0"/>
              <a:t>catch what you said.</a:t>
            </a:r>
            <a:endParaRPr lang="en-US" altLang="zh-CN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899592" y="1772816"/>
            <a:ext cx="36004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5"/>
          <p:cNvSpPr/>
          <p:nvPr/>
        </p:nvSpPr>
        <p:spPr>
          <a:xfrm>
            <a:off x="1475656" y="3068960"/>
            <a:ext cx="21602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3059832" y="3645024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20383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521" y="5057775"/>
            <a:ext cx="21431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57" y="0"/>
            <a:ext cx="167234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3059832" y="5661248"/>
            <a:ext cx="216024" cy="2966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346" y="3349977"/>
            <a:ext cx="1610249" cy="177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圆角矩形 9"/>
          <p:cNvSpPr/>
          <p:nvPr/>
        </p:nvSpPr>
        <p:spPr>
          <a:xfrm>
            <a:off x="1691680" y="4077072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椭圆 10"/>
          <p:cNvSpPr/>
          <p:nvPr/>
        </p:nvSpPr>
        <p:spPr>
          <a:xfrm>
            <a:off x="3059832" y="4581128"/>
            <a:ext cx="36004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椭圆 11"/>
          <p:cNvSpPr/>
          <p:nvPr/>
        </p:nvSpPr>
        <p:spPr>
          <a:xfrm>
            <a:off x="4932040" y="5120429"/>
            <a:ext cx="216024" cy="2527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What catches your attention?</a:t>
            </a:r>
          </a:p>
          <a:p>
            <a:r>
              <a:rPr lang="en-US" altLang="zh-CN" dirty="0" smtClean="0"/>
              <a:t>Did you catch the flu?</a:t>
            </a:r>
          </a:p>
          <a:p>
            <a:r>
              <a:rPr lang="en-US" altLang="zh-CN" b="1" i="1" dirty="0" smtClean="0"/>
              <a:t>Literal or metaphorical?</a:t>
            </a:r>
          </a:p>
          <a:p>
            <a:r>
              <a:rPr lang="en-US" altLang="zh-CN" dirty="0" smtClean="0"/>
              <a:t>Catch a fish. Catch a bus. Catch a ball. Catch on to a good idea. I caught a cold. Catch a thief. Catch a movie. 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4" name="椭圆 3"/>
          <p:cNvSpPr/>
          <p:nvPr/>
        </p:nvSpPr>
        <p:spPr>
          <a:xfrm>
            <a:off x="2339752" y="1772816"/>
            <a:ext cx="64807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0"/>
            <a:ext cx="3059832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椭圆 4"/>
          <p:cNvSpPr/>
          <p:nvPr/>
        </p:nvSpPr>
        <p:spPr>
          <a:xfrm>
            <a:off x="2483768" y="2276872"/>
            <a:ext cx="360040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5319094"/>
            <a:ext cx="2200487" cy="143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30143"/>
            <a:ext cx="2123728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356" y="5148194"/>
            <a:ext cx="24384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4540756" y="4005064"/>
            <a:ext cx="3192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/>
          <p:cNvSpPr/>
          <p:nvPr/>
        </p:nvSpPr>
        <p:spPr>
          <a:xfrm>
            <a:off x="6804247" y="4005064"/>
            <a:ext cx="360041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139"/>
            <a:ext cx="214072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951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-180528" y="23369"/>
            <a:ext cx="9073008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椭圆 4"/>
          <p:cNvSpPr/>
          <p:nvPr/>
        </p:nvSpPr>
        <p:spPr>
          <a:xfrm>
            <a:off x="285720" y="285728"/>
            <a:ext cx="1071570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?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8460432" y="1074841"/>
            <a:ext cx="14401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221490" y="1332206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Metaphorical meanings…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07504" y="1124744"/>
            <a:ext cx="878497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I’ve lost my confidence</a:t>
            </a:r>
          </a:p>
          <a:p>
            <a:r>
              <a:rPr lang="en-US" sz="2800" dirty="0" smtClean="0"/>
              <a:t>I picked up a few bargains</a:t>
            </a:r>
          </a:p>
          <a:p>
            <a:r>
              <a:rPr lang="en-US" sz="2800" dirty="0" smtClean="0"/>
              <a:t>This idea will never get off the ground</a:t>
            </a:r>
          </a:p>
          <a:p>
            <a:r>
              <a:rPr lang="en-US" sz="2800" dirty="0" smtClean="0"/>
              <a:t>What’s your side of the story?</a:t>
            </a:r>
          </a:p>
          <a:p>
            <a:r>
              <a:rPr lang="en-US" sz="2800" dirty="0" smtClean="0"/>
              <a:t>Have you been talking about me behind my back?</a:t>
            </a:r>
          </a:p>
          <a:p>
            <a:r>
              <a:rPr lang="en-US" sz="2800" dirty="0" smtClean="0"/>
              <a:t>Some people overfeed their dogs but it comes from a good place. 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2232248" cy="259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21088"/>
            <a:ext cx="2857500" cy="245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728" y="4205821"/>
            <a:ext cx="2223665" cy="245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064284"/>
            <a:ext cx="2016224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33" y="855031"/>
            <a:ext cx="277177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椭圆 3"/>
          <p:cNvSpPr/>
          <p:nvPr/>
        </p:nvSpPr>
        <p:spPr>
          <a:xfrm>
            <a:off x="2843808" y="126876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2987824" y="1721806"/>
            <a:ext cx="144016" cy="267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/>
          <p:cNvSpPr/>
          <p:nvPr/>
        </p:nvSpPr>
        <p:spPr>
          <a:xfrm>
            <a:off x="3203848" y="2132856"/>
            <a:ext cx="57606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2267744" y="2588581"/>
            <a:ext cx="144016" cy="192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8"/>
          <p:cNvSpPr/>
          <p:nvPr/>
        </p:nvSpPr>
        <p:spPr>
          <a:xfrm>
            <a:off x="5125244" y="2996952"/>
            <a:ext cx="31085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椭圆 9"/>
          <p:cNvSpPr/>
          <p:nvPr/>
        </p:nvSpPr>
        <p:spPr>
          <a:xfrm>
            <a:off x="539552" y="3861048"/>
            <a:ext cx="288032" cy="344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66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What is a metaphor?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0001" y="620688"/>
            <a:ext cx="8643998" cy="5487805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dirty="0" smtClean="0"/>
              <a:t>Metaphors exist in all languages. You use them in your own language. A metaphor uses one idea to stand for another idea. </a:t>
            </a:r>
            <a:r>
              <a:rPr lang="en-US" altLang="zh-CN" dirty="0"/>
              <a:t>A</a:t>
            </a:r>
            <a:r>
              <a:rPr lang="en-US" altLang="zh-CN" dirty="0" smtClean="0"/>
              <a:t> simple idea: </a:t>
            </a:r>
            <a:r>
              <a:rPr lang="en-US" altLang="zh-CN" b="1" dirty="0" smtClean="0"/>
              <a:t>A crowd is water. </a:t>
            </a:r>
            <a:r>
              <a:rPr lang="en-US" altLang="zh-CN" dirty="0" smtClean="0"/>
              <a:t>When you have that idea in your mind, the </a:t>
            </a:r>
            <a:r>
              <a:rPr lang="en-US" altLang="zh-CN" i="1" dirty="0" smtClean="0"/>
              <a:t>crowd can flow, flood, or trickle(</a:t>
            </a:r>
            <a:r>
              <a:rPr lang="zh-CN" altLang="en-US" sz="2300" i="1" dirty="0" smtClean="0"/>
              <a:t>细流</a:t>
            </a:r>
            <a:r>
              <a:rPr lang="zh-CN" altLang="en-US" i="1" dirty="0" smtClean="0"/>
              <a:t>）</a:t>
            </a:r>
            <a:r>
              <a:rPr lang="en-US" altLang="zh-CN" i="1" dirty="0" smtClean="0"/>
              <a:t>. </a:t>
            </a:r>
          </a:p>
          <a:p>
            <a:pPr>
              <a:buNone/>
            </a:pPr>
            <a:endParaRPr lang="en-US" altLang="zh-CN" i="1" dirty="0" smtClean="0"/>
          </a:p>
          <a:p>
            <a:r>
              <a:rPr lang="en-US" altLang="zh-CN" i="1" dirty="0" smtClean="0"/>
              <a:t>Here are </a:t>
            </a:r>
            <a:r>
              <a:rPr lang="en-US" altLang="zh-CN" dirty="0" smtClean="0"/>
              <a:t>some of the common metaphors:</a:t>
            </a:r>
          </a:p>
          <a:p>
            <a:pPr>
              <a:buNone/>
            </a:pPr>
            <a:r>
              <a:rPr lang="en-US" altLang="zh-CN" b="1" dirty="0" smtClean="0"/>
              <a:t>1. Time is money.</a:t>
            </a:r>
          </a:p>
          <a:p>
            <a:r>
              <a:rPr lang="en-US" altLang="zh-CN" dirty="0" smtClean="0"/>
              <a:t>We </a:t>
            </a:r>
            <a:r>
              <a:rPr lang="en-US" altLang="zh-CN" i="1" dirty="0" smtClean="0"/>
              <a:t>save time. We can spare 5 minutes. We can run out of time.</a:t>
            </a:r>
          </a:p>
          <a:p>
            <a:pPr>
              <a:buNone/>
            </a:pPr>
            <a:r>
              <a:rPr lang="en-US" altLang="zh-CN" b="1" dirty="0" smtClean="0"/>
              <a:t>2. Business is war.</a:t>
            </a:r>
          </a:p>
          <a:p>
            <a:r>
              <a:rPr lang="en-US" altLang="zh-CN" dirty="0" smtClean="0"/>
              <a:t>Advertising is </a:t>
            </a:r>
            <a:r>
              <a:rPr lang="en-US" altLang="zh-CN" i="1" dirty="0" smtClean="0"/>
              <a:t>a minefield in which you have targets and keep your sights on </a:t>
            </a:r>
            <a:r>
              <a:rPr lang="en-US" altLang="zh-CN" dirty="0" smtClean="0"/>
              <a:t>what your competitors are doing.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1720" y="1052736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940152" y="1052736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/>
          <p:cNvSpPr/>
          <p:nvPr/>
        </p:nvSpPr>
        <p:spPr>
          <a:xfrm>
            <a:off x="971600" y="1340768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圆角矩形 7"/>
          <p:cNvSpPr/>
          <p:nvPr/>
        </p:nvSpPr>
        <p:spPr>
          <a:xfrm>
            <a:off x="6444208" y="1520788"/>
            <a:ext cx="504056" cy="180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8"/>
          <p:cNvSpPr/>
          <p:nvPr/>
        </p:nvSpPr>
        <p:spPr>
          <a:xfrm>
            <a:off x="6948264" y="1772816"/>
            <a:ext cx="14401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圆角矩形 9"/>
          <p:cNvSpPr/>
          <p:nvPr/>
        </p:nvSpPr>
        <p:spPr>
          <a:xfrm>
            <a:off x="7596336" y="1772816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圆角矩形 10"/>
          <p:cNvSpPr/>
          <p:nvPr/>
        </p:nvSpPr>
        <p:spPr>
          <a:xfrm>
            <a:off x="899592" y="2204864"/>
            <a:ext cx="432048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/>
          <p:cNvSpPr/>
          <p:nvPr/>
        </p:nvSpPr>
        <p:spPr>
          <a:xfrm>
            <a:off x="1331640" y="4005064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圆角矩形 12"/>
          <p:cNvSpPr/>
          <p:nvPr/>
        </p:nvSpPr>
        <p:spPr>
          <a:xfrm>
            <a:off x="3995936" y="4005064"/>
            <a:ext cx="43204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等腰三角形 13"/>
          <p:cNvSpPr/>
          <p:nvPr/>
        </p:nvSpPr>
        <p:spPr>
          <a:xfrm>
            <a:off x="7308304" y="4005064"/>
            <a:ext cx="432048" cy="3600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椭圆 14"/>
          <p:cNvSpPr/>
          <p:nvPr/>
        </p:nvSpPr>
        <p:spPr>
          <a:xfrm>
            <a:off x="7969649" y="3861048"/>
            <a:ext cx="21602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椭圆 15"/>
          <p:cNvSpPr/>
          <p:nvPr/>
        </p:nvSpPr>
        <p:spPr>
          <a:xfrm>
            <a:off x="3131840" y="522920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椭圆 16"/>
          <p:cNvSpPr/>
          <p:nvPr/>
        </p:nvSpPr>
        <p:spPr>
          <a:xfrm>
            <a:off x="6948264" y="5229200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椭圆 17"/>
          <p:cNvSpPr/>
          <p:nvPr/>
        </p:nvSpPr>
        <p:spPr>
          <a:xfrm>
            <a:off x="2339752" y="5661248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Flood/ flow/ trickle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" y="4437112"/>
            <a:ext cx="2673270" cy="228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125" y="4494262"/>
            <a:ext cx="1944216" cy="217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94262"/>
            <a:ext cx="2016224" cy="217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" y="1595181"/>
            <a:ext cx="513643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2869125" y="764704"/>
            <a:ext cx="406731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4427984" y="692696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圆角矩形 5"/>
          <p:cNvSpPr/>
          <p:nvPr/>
        </p:nvSpPr>
        <p:spPr>
          <a:xfrm>
            <a:off x="5724128" y="692696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49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is money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We </a:t>
            </a:r>
            <a:r>
              <a:rPr lang="en-US" altLang="zh-CN" i="1" dirty="0"/>
              <a:t>save time. We can spare 5 minutes. We can run out of time.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5148064" y="764704"/>
            <a:ext cx="792088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1763688" y="1844824"/>
            <a:ext cx="288032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圆角矩形 5"/>
          <p:cNvSpPr/>
          <p:nvPr/>
        </p:nvSpPr>
        <p:spPr>
          <a:xfrm>
            <a:off x="4932040" y="1844824"/>
            <a:ext cx="360040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圆角矩形 6"/>
          <p:cNvSpPr/>
          <p:nvPr/>
        </p:nvSpPr>
        <p:spPr>
          <a:xfrm>
            <a:off x="1763688" y="2276872"/>
            <a:ext cx="28803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椭圆 7"/>
          <p:cNvSpPr/>
          <p:nvPr/>
        </p:nvSpPr>
        <p:spPr>
          <a:xfrm>
            <a:off x="2483768" y="2276872"/>
            <a:ext cx="21602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5" y="4365104"/>
            <a:ext cx="1815769" cy="22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09120"/>
            <a:ext cx="2124075" cy="21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635227"/>
            <a:ext cx="27241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35974"/>
            <a:ext cx="2100461" cy="134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864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/>
              <a:t> </a:t>
            </a:r>
            <a:r>
              <a:rPr lang="en-US" altLang="zh-CN" b="1" dirty="0"/>
              <a:t>Business is war.</a:t>
            </a:r>
            <a:br>
              <a:rPr lang="en-US" altLang="zh-CN" b="1" dirty="0"/>
            </a:b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Advertising </a:t>
            </a:r>
            <a:r>
              <a:rPr lang="en-US" altLang="zh-CN" dirty="0"/>
              <a:t>is </a:t>
            </a:r>
            <a:r>
              <a:rPr lang="en-US" altLang="zh-CN" i="1" dirty="0"/>
              <a:t>a minefield in which you have targets and keep your sights on </a:t>
            </a:r>
            <a:r>
              <a:rPr lang="en-US" altLang="zh-CN" dirty="0"/>
              <a:t>what your competitors are doing.</a:t>
            </a:r>
          </a:p>
          <a:p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4572000" y="1772816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1115616" y="2348880"/>
            <a:ext cx="43204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圆角矩形 5"/>
          <p:cNvSpPr/>
          <p:nvPr/>
        </p:nvSpPr>
        <p:spPr>
          <a:xfrm>
            <a:off x="4932040" y="2348880"/>
            <a:ext cx="360040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/>
          <p:cNvSpPr/>
          <p:nvPr/>
        </p:nvSpPr>
        <p:spPr>
          <a:xfrm>
            <a:off x="2051720" y="2780928"/>
            <a:ext cx="64807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19621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4667423"/>
            <a:ext cx="164782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423" y="4743623"/>
            <a:ext cx="19621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73" y="5053362"/>
            <a:ext cx="26289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425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2993" y="0"/>
            <a:ext cx="9001000" cy="69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椭圆 2"/>
          <p:cNvSpPr/>
          <p:nvPr/>
        </p:nvSpPr>
        <p:spPr>
          <a:xfrm>
            <a:off x="2339752" y="2564904"/>
            <a:ext cx="50405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椭圆 3"/>
          <p:cNvSpPr/>
          <p:nvPr/>
        </p:nvSpPr>
        <p:spPr>
          <a:xfrm>
            <a:off x="6804248" y="2420888"/>
            <a:ext cx="360040" cy="252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2879812" y="2996952"/>
            <a:ext cx="396044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/>
          <p:cNvSpPr/>
          <p:nvPr/>
        </p:nvSpPr>
        <p:spPr>
          <a:xfrm>
            <a:off x="3212232" y="3501008"/>
            <a:ext cx="14401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椭圆 7"/>
          <p:cNvSpPr/>
          <p:nvPr/>
        </p:nvSpPr>
        <p:spPr>
          <a:xfrm>
            <a:off x="2339752" y="3861048"/>
            <a:ext cx="36004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椭圆 9"/>
          <p:cNvSpPr/>
          <p:nvPr/>
        </p:nvSpPr>
        <p:spPr>
          <a:xfrm>
            <a:off x="4302271" y="458112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椭圆 10"/>
          <p:cNvSpPr/>
          <p:nvPr/>
        </p:nvSpPr>
        <p:spPr>
          <a:xfrm>
            <a:off x="3491880" y="50851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/>
          <p:cNvSpPr/>
          <p:nvPr/>
        </p:nvSpPr>
        <p:spPr>
          <a:xfrm>
            <a:off x="2591780" y="5085184"/>
            <a:ext cx="19802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椭圆 12"/>
          <p:cNvSpPr/>
          <p:nvPr/>
        </p:nvSpPr>
        <p:spPr>
          <a:xfrm>
            <a:off x="2474767" y="5623662"/>
            <a:ext cx="216024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椭圆 13"/>
          <p:cNvSpPr/>
          <p:nvPr/>
        </p:nvSpPr>
        <p:spPr>
          <a:xfrm>
            <a:off x="2116052" y="6165304"/>
            <a:ext cx="216024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椭圆 14"/>
          <p:cNvSpPr/>
          <p:nvPr/>
        </p:nvSpPr>
        <p:spPr>
          <a:xfrm>
            <a:off x="7092280" y="306896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圆角矩形 15"/>
          <p:cNvSpPr/>
          <p:nvPr/>
        </p:nvSpPr>
        <p:spPr>
          <a:xfrm>
            <a:off x="7524328" y="3501008"/>
            <a:ext cx="144016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椭圆 16"/>
          <p:cNvSpPr/>
          <p:nvPr/>
        </p:nvSpPr>
        <p:spPr>
          <a:xfrm>
            <a:off x="7100015" y="6165304"/>
            <a:ext cx="288032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矩形 17"/>
          <p:cNvSpPr/>
          <p:nvPr/>
        </p:nvSpPr>
        <p:spPr>
          <a:xfrm>
            <a:off x="7326306" y="4006245"/>
            <a:ext cx="396044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椭圆 18"/>
          <p:cNvSpPr/>
          <p:nvPr/>
        </p:nvSpPr>
        <p:spPr>
          <a:xfrm>
            <a:off x="7380312" y="450912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椭圆 20"/>
          <p:cNvSpPr/>
          <p:nvPr/>
        </p:nvSpPr>
        <p:spPr>
          <a:xfrm>
            <a:off x="6804248" y="5229200"/>
            <a:ext cx="288032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椭圆 21"/>
          <p:cNvSpPr/>
          <p:nvPr/>
        </p:nvSpPr>
        <p:spPr>
          <a:xfrm>
            <a:off x="6804248" y="5517232"/>
            <a:ext cx="288032" cy="224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What is a metaphor?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M</a:t>
            </a:r>
            <a:r>
              <a:rPr lang="en-US" altLang="zh-CN" dirty="0" smtClean="0"/>
              <a:t>etaphors </a:t>
            </a:r>
            <a:r>
              <a:rPr lang="en-US" altLang="zh-CN" dirty="0"/>
              <a:t>not only help people describe and make sense of their lives, but can serve as a source of encouragement, </a:t>
            </a:r>
            <a:r>
              <a:rPr lang="en-US" altLang="zh-CN" u="sng" dirty="0">
                <a:hlinkClick r:id="rId2"/>
              </a:rPr>
              <a:t>motivation</a:t>
            </a:r>
            <a:r>
              <a:rPr lang="en-US" altLang="zh-CN" dirty="0"/>
              <a:t>, or </a:t>
            </a:r>
            <a:r>
              <a:rPr lang="en-US" altLang="zh-CN" u="sng" dirty="0">
                <a:hlinkClick r:id="rId3"/>
              </a:rPr>
              <a:t>gratitude</a:t>
            </a:r>
            <a:r>
              <a:rPr lang="en-US" altLang="zh-CN" dirty="0"/>
              <a:t>.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4101388"/>
            <a:ext cx="2828925" cy="260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7944" y="2708920"/>
            <a:ext cx="57606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ounded Rectangle 4"/>
          <p:cNvSpPr/>
          <p:nvPr/>
        </p:nvSpPr>
        <p:spPr>
          <a:xfrm>
            <a:off x="5940152" y="2708920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val 5"/>
          <p:cNvSpPr/>
          <p:nvPr/>
        </p:nvSpPr>
        <p:spPr>
          <a:xfrm>
            <a:off x="1835696" y="3284984"/>
            <a:ext cx="57606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180037"/>
            <a:ext cx="23145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159" y="4829607"/>
            <a:ext cx="26860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32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5536" y="260648"/>
            <a:ext cx="4040188" cy="639762"/>
          </a:xfrm>
        </p:spPr>
        <p:txBody>
          <a:bodyPr/>
          <a:lstStyle/>
          <a:p>
            <a:r>
              <a:rPr lang="en-US" dirty="0" smtClean="0"/>
              <a:t>Moods are weather 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716016" y="332656"/>
            <a:ext cx="4041775" cy="639762"/>
          </a:xfrm>
        </p:spPr>
        <p:txBody>
          <a:bodyPr/>
          <a:lstStyle/>
          <a:p>
            <a:r>
              <a:rPr lang="en-US" dirty="0" smtClean="0"/>
              <a:t>A company is a ship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008" y="1196752"/>
            <a:ext cx="4041775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Sail, float or sink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964" y="3501008"/>
            <a:ext cx="1709227" cy="312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85629"/>
            <a:ext cx="2664296" cy="319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71664"/>
            <a:ext cx="3528392" cy="290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643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person…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Bad struggles?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You can sink or swim. 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89211"/>
            <a:ext cx="28575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36" y="2708920"/>
            <a:ext cx="285750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87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Optimistic or pessimistic?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5536" y="1412776"/>
            <a:ext cx="4040188" cy="639762"/>
          </a:xfrm>
        </p:spPr>
        <p:txBody>
          <a:bodyPr/>
          <a:lstStyle/>
          <a:p>
            <a:r>
              <a:rPr lang="en-US" altLang="zh-CN" dirty="0" smtClean="0"/>
              <a:t>Life is an adventure 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95536" y="2060848"/>
            <a:ext cx="4040188" cy="3951288"/>
          </a:xfrm>
        </p:spPr>
        <p:txBody>
          <a:bodyPr/>
          <a:lstStyle/>
          <a:p>
            <a:r>
              <a:rPr lang="en-US" altLang="zh-CN" dirty="0" smtClean="0"/>
              <a:t>New days, new opportunities</a:t>
            </a:r>
          </a:p>
          <a:p>
            <a:r>
              <a:rPr lang="en-US" altLang="zh-CN" dirty="0" smtClean="0"/>
              <a:t>Exploration</a:t>
            </a:r>
          </a:p>
          <a:p>
            <a:r>
              <a:rPr lang="en-US" altLang="zh-CN" dirty="0"/>
              <a:t>Just a bad day</a:t>
            </a:r>
            <a:endParaRPr lang="zh-CN" altLang="en-US" dirty="0"/>
          </a:p>
          <a:p>
            <a:r>
              <a:rPr lang="en-US" altLang="zh-CN" dirty="0" smtClean="0"/>
              <a:t>Tomorrow is another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zh-CN" dirty="0"/>
              <a:t>Struggle</a:t>
            </a:r>
          </a:p>
          <a:p>
            <a:r>
              <a:rPr lang="en-US" altLang="zh-CN" dirty="0"/>
              <a:t>fighting</a:t>
            </a:r>
          </a:p>
          <a:p>
            <a:r>
              <a:rPr lang="en-US" altLang="zh-CN" dirty="0"/>
              <a:t>Win or lose. </a:t>
            </a:r>
          </a:p>
          <a:p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21955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516" y="4653136"/>
            <a:ext cx="2667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118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Life is gambling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Take a risk</a:t>
            </a:r>
          </a:p>
          <a:p>
            <a:r>
              <a:rPr lang="en-US" dirty="0" smtClean="0"/>
              <a:t>Take a chance</a:t>
            </a:r>
          </a:p>
          <a:p>
            <a:r>
              <a:rPr lang="en-US" dirty="0" smtClean="0"/>
              <a:t>Don’t play safe</a:t>
            </a:r>
          </a:p>
          <a:p>
            <a:r>
              <a:rPr lang="en-US" dirty="0" smtClean="0"/>
              <a:t>You win some, you lose some.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229201"/>
            <a:ext cx="1691680" cy="164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53" y="5229200"/>
            <a:ext cx="1752211" cy="15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288031"/>
            <a:ext cx="160094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1835696" y="3140968"/>
            <a:ext cx="28803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1835696" y="2276872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/>
          <p:cNvSpPr/>
          <p:nvPr/>
        </p:nvSpPr>
        <p:spPr>
          <a:xfrm>
            <a:off x="1583160" y="3645024"/>
            <a:ext cx="25253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3419872" y="3645024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420" y="5197991"/>
            <a:ext cx="24193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54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67544" y="260648"/>
            <a:ext cx="4040188" cy="639762"/>
          </a:xfrm>
        </p:spPr>
        <p:txBody>
          <a:bodyPr/>
          <a:lstStyle/>
          <a:p>
            <a:r>
              <a:rPr lang="en-US" dirty="0" smtClean="0"/>
              <a:t>Seeing is understanding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95536" y="1124744"/>
            <a:ext cx="4040188" cy="3951288"/>
          </a:xfrm>
        </p:spPr>
        <p:txBody>
          <a:bodyPr/>
          <a:lstStyle/>
          <a:p>
            <a:r>
              <a:rPr lang="en-US" dirty="0" smtClean="0"/>
              <a:t>I see your point.</a:t>
            </a:r>
          </a:p>
          <a:p>
            <a:r>
              <a:rPr lang="en-US" dirty="0" smtClean="0"/>
              <a:t>I can see through her.</a:t>
            </a:r>
          </a:p>
          <a:p>
            <a:r>
              <a:rPr lang="en-US" dirty="0" smtClean="0"/>
              <a:t>Can you try to see through my eyes.</a:t>
            </a:r>
          </a:p>
          <a:p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788024" y="260648"/>
            <a:ext cx="4041775" cy="639762"/>
          </a:xfrm>
        </p:spPr>
        <p:txBody>
          <a:bodyPr/>
          <a:lstStyle/>
          <a:p>
            <a:r>
              <a:rPr lang="en-US" dirty="0" smtClean="0"/>
              <a:t>Life is a journey 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008" y="1196752"/>
            <a:ext cx="4041775" cy="3951288"/>
          </a:xfrm>
        </p:spPr>
        <p:txBody>
          <a:bodyPr/>
          <a:lstStyle/>
          <a:p>
            <a:r>
              <a:rPr lang="en-US" dirty="0" smtClean="0"/>
              <a:t>Take the wrong turn</a:t>
            </a:r>
          </a:p>
          <a:p>
            <a:r>
              <a:rPr lang="en-US" dirty="0" smtClean="0"/>
              <a:t>Take the right turn</a:t>
            </a:r>
          </a:p>
          <a:p>
            <a:r>
              <a:rPr lang="en-US" dirty="0" smtClean="0"/>
              <a:t>Turn your life around</a:t>
            </a:r>
          </a:p>
          <a:p>
            <a:r>
              <a:rPr lang="en-US" dirty="0" smtClean="0"/>
              <a:t>To be on the right/ wrong path. 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5179614"/>
            <a:ext cx="1944216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043608" y="1268760"/>
            <a:ext cx="21602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1619672" y="1628800"/>
            <a:ext cx="7200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203848" y="2060848"/>
            <a:ext cx="72008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5179614"/>
            <a:ext cx="2399755" cy="159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4" descr="Image result for growing u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圆角矩形 9"/>
          <p:cNvSpPr/>
          <p:nvPr/>
        </p:nvSpPr>
        <p:spPr>
          <a:xfrm>
            <a:off x="5184069" y="2924944"/>
            <a:ext cx="396043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473" y="3186210"/>
            <a:ext cx="1495425" cy="199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圆角矩形 10"/>
          <p:cNvSpPr/>
          <p:nvPr/>
        </p:nvSpPr>
        <p:spPr>
          <a:xfrm>
            <a:off x="7092280" y="2204864"/>
            <a:ext cx="355193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978" y="3644671"/>
            <a:ext cx="1879898" cy="140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2" y="3212976"/>
            <a:ext cx="344404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541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I’m stuck in a rut.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33936"/>
            <a:ext cx="2752725" cy="282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96188"/>
            <a:ext cx="2571750" cy="258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椭圆 3"/>
          <p:cNvSpPr/>
          <p:nvPr/>
        </p:nvSpPr>
        <p:spPr>
          <a:xfrm>
            <a:off x="3923928" y="620688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23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constant stream of visitors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284797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1745"/>
            <a:ext cx="28479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562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Seeing is understanding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don’t see the point </a:t>
            </a:r>
            <a:endParaRPr lang="en-US" dirty="0" smtClean="0"/>
          </a:p>
          <a:p>
            <a:r>
              <a:rPr lang="en-US" dirty="0" smtClean="0"/>
              <a:t>I see what you mean</a:t>
            </a:r>
          </a:p>
          <a:p>
            <a:r>
              <a:rPr lang="en-US" dirty="0" smtClean="0"/>
              <a:t>I can’t see what you’re getting at.</a:t>
            </a:r>
          </a:p>
          <a:p>
            <a:r>
              <a:rPr lang="en-US" dirty="0" smtClean="0"/>
              <a:t>I can see right through her.</a:t>
            </a:r>
          </a:p>
          <a:p>
            <a:r>
              <a:rPr lang="en-US" dirty="0" smtClean="0"/>
              <a:t>I see clearly.</a:t>
            </a:r>
          </a:p>
          <a:p>
            <a:r>
              <a:rPr lang="en-US" dirty="0" smtClean="0"/>
              <a:t>Shine a light on the situation.</a:t>
            </a:r>
            <a:endParaRPr lang="en-US" dirty="0"/>
          </a:p>
        </p:txBody>
      </p:sp>
      <p:sp>
        <p:nvSpPr>
          <p:cNvPr id="4" name="椭圆 3"/>
          <p:cNvSpPr/>
          <p:nvPr/>
        </p:nvSpPr>
        <p:spPr>
          <a:xfrm>
            <a:off x="3635896" y="1844824"/>
            <a:ext cx="432048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2051720" y="4077072"/>
            <a:ext cx="57606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/>
          <p:cNvSpPr/>
          <p:nvPr/>
        </p:nvSpPr>
        <p:spPr>
          <a:xfrm>
            <a:off x="3851920" y="3573016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/>
          <p:cNvSpPr/>
          <p:nvPr/>
        </p:nvSpPr>
        <p:spPr>
          <a:xfrm>
            <a:off x="2518107" y="4653136"/>
            <a:ext cx="22860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33711"/>
            <a:ext cx="28479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62548"/>
            <a:ext cx="285750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634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891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 </a:t>
            </a:r>
            <a:r>
              <a:rPr lang="en-US" altLang="zh-CN" dirty="0"/>
              <a:t>I</a:t>
            </a:r>
            <a:r>
              <a:rPr lang="en-US" altLang="zh-CN" dirty="0" smtClean="0"/>
              <a:t>mportant metaphors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158" y="2071678"/>
            <a:ext cx="8401080" cy="1971676"/>
          </a:xfrm>
        </p:spPr>
        <p:txBody>
          <a:bodyPr numCol="2">
            <a:noAutofit/>
          </a:bodyPr>
          <a:lstStyle/>
          <a:p>
            <a:pPr>
              <a:buNone/>
            </a:pPr>
            <a:r>
              <a:rPr lang="en-US" altLang="zh-CN" sz="2400" b="1" dirty="0" smtClean="0"/>
              <a:t>1.Time is Money </a:t>
            </a:r>
          </a:p>
          <a:p>
            <a:pPr>
              <a:buNone/>
            </a:pPr>
            <a:r>
              <a:rPr lang="en-US" altLang="zh-CN" sz="2400" b="1" dirty="0" smtClean="0"/>
              <a:t>2. Business is War</a:t>
            </a:r>
          </a:p>
          <a:p>
            <a:pPr>
              <a:buNone/>
            </a:pPr>
            <a:r>
              <a:rPr lang="en-US" altLang="zh-CN" sz="2400" b="1" dirty="0" smtClean="0"/>
              <a:t>3. Seeing is Understanding</a:t>
            </a:r>
          </a:p>
          <a:p>
            <a:pPr>
              <a:buNone/>
            </a:pPr>
            <a:r>
              <a:rPr lang="en-US" altLang="zh-CN" sz="2400" b="1" dirty="0" smtClean="0"/>
              <a:t>4. Life is a Journey</a:t>
            </a:r>
          </a:p>
          <a:p>
            <a:pPr>
              <a:buNone/>
            </a:pPr>
            <a:r>
              <a:rPr lang="en-US" altLang="zh-CN" sz="2400" b="1" dirty="0" smtClean="0"/>
              <a:t>5. Life is Gambling</a:t>
            </a:r>
          </a:p>
          <a:p>
            <a:pPr>
              <a:buNone/>
            </a:pPr>
            <a:r>
              <a:rPr lang="en-US" altLang="zh-CN" sz="2400" b="1" dirty="0" smtClean="0"/>
              <a:t>6. A Company is a Ship </a:t>
            </a:r>
          </a:p>
          <a:p>
            <a:pPr>
              <a:buNone/>
            </a:pPr>
            <a:endParaRPr lang="en-US" altLang="zh-CN" sz="2400" b="1" dirty="0" smtClean="0"/>
          </a:p>
          <a:p>
            <a:pPr>
              <a:buNone/>
            </a:pPr>
            <a:endParaRPr lang="en-US" altLang="zh-CN" sz="2400" b="1" dirty="0" smtClean="0"/>
          </a:p>
          <a:p>
            <a:pPr>
              <a:buNone/>
            </a:pPr>
            <a:endParaRPr lang="en-US" altLang="zh-CN" sz="2400" b="1" dirty="0" smtClean="0"/>
          </a:p>
          <a:p>
            <a:pPr>
              <a:buNone/>
            </a:pPr>
            <a:endParaRPr lang="en-US" altLang="zh-CN" sz="2400" b="1" dirty="0" smtClean="0"/>
          </a:p>
          <a:p>
            <a:pPr>
              <a:buNone/>
            </a:pPr>
            <a:endParaRPr lang="en-US" altLang="zh-CN" sz="2400" b="1" dirty="0" smtClean="0"/>
          </a:p>
          <a:p>
            <a:pPr>
              <a:buNone/>
            </a:pPr>
            <a:endParaRPr lang="en-US" altLang="zh-CN" sz="2400" b="1" dirty="0" smtClean="0"/>
          </a:p>
          <a:p>
            <a:pPr>
              <a:buNone/>
            </a:pPr>
            <a:endParaRPr lang="en-US" altLang="zh-CN" sz="2400" b="1" dirty="0" smtClean="0"/>
          </a:p>
          <a:p>
            <a:pPr>
              <a:buNone/>
            </a:pPr>
            <a:endParaRPr lang="en-US" altLang="zh-CN" sz="2400" b="1" dirty="0" smtClean="0"/>
          </a:p>
          <a:p>
            <a:pPr>
              <a:buNone/>
            </a:pPr>
            <a:endParaRPr lang="en-US" altLang="zh-CN" sz="2400" b="1" dirty="0" smtClean="0"/>
          </a:p>
          <a:p>
            <a:pPr>
              <a:buNone/>
            </a:pPr>
            <a:r>
              <a:rPr lang="en-US" altLang="zh-CN" sz="2400" b="1" dirty="0" smtClean="0"/>
              <a:t>7. Moods are Weather </a:t>
            </a:r>
          </a:p>
          <a:p>
            <a:pPr>
              <a:buNone/>
            </a:pPr>
            <a:r>
              <a:rPr lang="en-US" altLang="zh-CN" sz="2400" b="1" dirty="0" smtClean="0"/>
              <a:t>12. Crowds/people are Liquid </a:t>
            </a:r>
          </a:p>
        </p:txBody>
      </p:sp>
      <p:sp>
        <p:nvSpPr>
          <p:cNvPr id="5" name="矩形 4"/>
          <p:cNvSpPr/>
          <p:nvPr/>
        </p:nvSpPr>
        <p:spPr>
          <a:xfrm>
            <a:off x="1907704" y="2204864"/>
            <a:ext cx="36004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/>
          <p:cNvSpPr/>
          <p:nvPr/>
        </p:nvSpPr>
        <p:spPr>
          <a:xfrm>
            <a:off x="2267744" y="26369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2771800" y="3068960"/>
            <a:ext cx="432048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087724" y="3501008"/>
            <a:ext cx="32403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907704" y="3933056"/>
            <a:ext cx="342038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2987824" y="4293096"/>
            <a:ext cx="21602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6686872" y="4763864"/>
            <a:ext cx="36004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668344" y="5195912"/>
            <a:ext cx="432048" cy="3933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mEnurageentco</a:t>
            </a:r>
            <a:endParaRPr lang="en-US" dirty="0" smtClean="0"/>
          </a:p>
          <a:p>
            <a:r>
              <a:rPr lang="en-US" dirty="0" err="1" smtClean="0"/>
              <a:t>Mivonot</a:t>
            </a:r>
            <a:r>
              <a:rPr lang="en-US" dirty="0" err="1"/>
              <a:t>ati</a:t>
            </a:r>
            <a:endParaRPr lang="en-US" dirty="0" smtClean="0"/>
          </a:p>
          <a:p>
            <a:r>
              <a:rPr lang="en-US" dirty="0" err="1" smtClean="0"/>
              <a:t>Grtidetua</a:t>
            </a:r>
            <a:endParaRPr lang="en-US" dirty="0" smtClean="0"/>
          </a:p>
          <a:p>
            <a:endParaRPr lang="en-US" dirty="0"/>
          </a:p>
          <a:p>
            <a:r>
              <a:rPr lang="en-US" i="1" dirty="0" smtClean="0"/>
              <a:t>Spelling bee game. </a:t>
            </a:r>
          </a:p>
          <a:p>
            <a:r>
              <a:rPr lang="en-US" i="1" dirty="0" smtClean="0"/>
              <a:t>Stand up. </a:t>
            </a:r>
          </a:p>
          <a:p>
            <a:r>
              <a:rPr lang="en-US" i="1" dirty="0" smtClean="0"/>
              <a:t>Add the letter or sit down.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718006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Time is Money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57214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altLang="zh-CN" b="1" dirty="0" smtClean="0"/>
              <a:t>Literal meanings</a:t>
            </a:r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1. I </a:t>
            </a:r>
            <a:r>
              <a:rPr lang="en-US" altLang="zh-CN" dirty="0" smtClean="0">
                <a:solidFill>
                  <a:srgbClr val="FF0000"/>
                </a:solidFill>
              </a:rPr>
              <a:t>spent </a:t>
            </a:r>
            <a:r>
              <a:rPr lang="en-US" altLang="zh-CN" dirty="0" smtClean="0"/>
              <a:t>over </a:t>
            </a:r>
            <a:r>
              <a:rPr lang="zh-CN" altLang="en-US" dirty="0" smtClean="0"/>
              <a:t>￥</a:t>
            </a:r>
            <a:r>
              <a:rPr lang="en-US" altLang="zh-CN" dirty="0" smtClean="0"/>
              <a:t>100 today.</a:t>
            </a:r>
          </a:p>
          <a:p>
            <a:pPr>
              <a:buNone/>
            </a:pPr>
            <a:r>
              <a:rPr lang="en-US" altLang="zh-CN" dirty="0" smtClean="0"/>
              <a:t>2. I‘ve been trying to </a:t>
            </a:r>
            <a:r>
              <a:rPr lang="en-US" altLang="zh-CN" dirty="0" smtClean="0">
                <a:solidFill>
                  <a:srgbClr val="FF0000"/>
                </a:solidFill>
              </a:rPr>
              <a:t>save</a:t>
            </a:r>
            <a:r>
              <a:rPr lang="en-US" altLang="zh-CN" dirty="0" smtClean="0"/>
              <a:t> at least </a:t>
            </a:r>
            <a:r>
              <a:rPr lang="zh-CN" altLang="en-US" dirty="0" smtClean="0"/>
              <a:t>￥</a:t>
            </a:r>
            <a:r>
              <a:rPr lang="en-US" altLang="zh-CN" dirty="0" smtClean="0"/>
              <a:t>10 a week all year.</a:t>
            </a:r>
          </a:p>
          <a:p>
            <a:pPr>
              <a:buNone/>
            </a:pPr>
            <a:r>
              <a:rPr lang="en-US" altLang="zh-CN" dirty="0" smtClean="0"/>
              <a:t>3. </a:t>
            </a:r>
            <a:r>
              <a:rPr lang="zh-CN" altLang="en-US" dirty="0" smtClean="0"/>
              <a:t>￥</a:t>
            </a:r>
            <a:r>
              <a:rPr lang="en-US" altLang="zh-CN" dirty="0" smtClean="0"/>
              <a:t>2000 for a holiday! What a </a:t>
            </a:r>
            <a:r>
              <a:rPr lang="en-US" altLang="zh-CN" dirty="0" smtClean="0">
                <a:solidFill>
                  <a:srgbClr val="FF0000"/>
                </a:solidFill>
              </a:rPr>
              <a:t>waste </a:t>
            </a:r>
            <a:r>
              <a:rPr lang="en-US" altLang="zh-CN" dirty="0" smtClean="0"/>
              <a:t>of money!</a:t>
            </a:r>
          </a:p>
          <a:p>
            <a:pPr>
              <a:buNone/>
            </a:pPr>
            <a:r>
              <a:rPr lang="en-US" altLang="zh-CN" dirty="0" smtClean="0"/>
              <a:t>4. Can you </a:t>
            </a:r>
            <a:r>
              <a:rPr lang="en-US" altLang="zh-CN" dirty="0" smtClean="0">
                <a:solidFill>
                  <a:srgbClr val="FF0000"/>
                </a:solidFill>
              </a:rPr>
              <a:t>spare</a:t>
            </a:r>
            <a:r>
              <a:rPr lang="en-US" altLang="zh-CN" dirty="0" smtClean="0"/>
              <a:t> me </a:t>
            </a:r>
            <a:r>
              <a:rPr lang="zh-CN" altLang="en-US" dirty="0" smtClean="0"/>
              <a:t>￥</a:t>
            </a:r>
            <a:r>
              <a:rPr lang="en-US" altLang="zh-CN" dirty="0" smtClean="0"/>
              <a:t>50 for a cup of tea?</a:t>
            </a:r>
          </a:p>
          <a:p>
            <a:pPr>
              <a:buNone/>
            </a:pPr>
            <a:r>
              <a:rPr lang="en-US" altLang="zh-CN" dirty="0" smtClean="0"/>
              <a:t>5. I could </a:t>
            </a:r>
            <a:r>
              <a:rPr lang="en-US" altLang="zh-CN" dirty="0" smtClean="0">
                <a:solidFill>
                  <a:srgbClr val="FF0000"/>
                </a:solidFill>
              </a:rPr>
              <a:t>manage</a:t>
            </a:r>
            <a:r>
              <a:rPr lang="en-US" altLang="zh-CN" dirty="0" smtClean="0"/>
              <a:t> </a:t>
            </a:r>
            <a:r>
              <a:rPr lang="zh-CN" altLang="en-US" dirty="0" smtClean="0"/>
              <a:t>￥</a:t>
            </a:r>
            <a:r>
              <a:rPr lang="en-US" altLang="zh-CN" dirty="0" smtClean="0"/>
              <a:t>700 a week, but I simply can‘t </a:t>
            </a:r>
            <a:r>
              <a:rPr lang="en-US" altLang="zh-CN" dirty="0" smtClean="0">
                <a:solidFill>
                  <a:srgbClr val="FF0000"/>
                </a:solidFill>
              </a:rPr>
              <a:t>afford </a:t>
            </a:r>
            <a:r>
              <a:rPr lang="zh-CN" altLang="en-US" dirty="0" smtClean="0">
                <a:solidFill>
                  <a:srgbClr val="FF0000"/>
                </a:solidFill>
              </a:rPr>
              <a:t>￥</a:t>
            </a:r>
            <a:r>
              <a:rPr lang="en-US" altLang="zh-CN" dirty="0" smtClean="0"/>
              <a:t>100 for a flat.</a:t>
            </a:r>
          </a:p>
          <a:p>
            <a:pPr>
              <a:buNone/>
            </a:pPr>
            <a:r>
              <a:rPr lang="en-US" altLang="zh-CN" dirty="0" smtClean="0"/>
              <a:t>6. I've </a:t>
            </a:r>
            <a:r>
              <a:rPr lang="en-US" altLang="zh-CN" dirty="0" smtClean="0">
                <a:solidFill>
                  <a:srgbClr val="FF0000"/>
                </a:solidFill>
              </a:rPr>
              <a:t>run out </a:t>
            </a:r>
            <a:r>
              <a:rPr lang="en-US" altLang="zh-CN" dirty="0" smtClean="0"/>
              <a:t>of cash. Is there a cash machine anywhere near here?</a:t>
            </a:r>
          </a:p>
          <a:p>
            <a:pPr>
              <a:buNone/>
            </a:pPr>
            <a:r>
              <a:rPr lang="en-US" altLang="zh-CN" dirty="0" smtClean="0"/>
              <a:t>7. Buy a second-hand car. New ones just aren't </a:t>
            </a:r>
            <a:r>
              <a:rPr lang="en-US" altLang="zh-CN" dirty="0" smtClean="0">
                <a:solidFill>
                  <a:srgbClr val="FF0000"/>
                </a:solidFill>
              </a:rPr>
              <a:t>worth</a:t>
            </a:r>
            <a:r>
              <a:rPr lang="en-US" altLang="zh-CN" dirty="0" smtClean="0"/>
              <a:t> the money.</a:t>
            </a:r>
          </a:p>
          <a:p>
            <a:pPr>
              <a:buNone/>
            </a:pPr>
            <a:r>
              <a:rPr lang="en-US" altLang="zh-CN" dirty="0" smtClean="0"/>
              <a:t>8. We </a:t>
            </a:r>
            <a:r>
              <a:rPr lang="en-US" altLang="zh-CN" dirty="0" smtClean="0">
                <a:solidFill>
                  <a:srgbClr val="FF0000"/>
                </a:solidFill>
              </a:rPr>
              <a:t>made </a:t>
            </a:r>
            <a:r>
              <a:rPr lang="en-US" altLang="zh-CN" dirty="0" smtClean="0"/>
              <a:t>over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a thousand pounds at our Christmas Fair.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331640" y="2204864"/>
            <a:ext cx="288032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3635896" y="2636912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5292080" y="2924944"/>
            <a:ext cx="3600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2339752" y="3429000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8"/>
          <p:cNvSpPr/>
          <p:nvPr/>
        </p:nvSpPr>
        <p:spPr>
          <a:xfrm>
            <a:off x="2339752" y="3789040"/>
            <a:ext cx="432048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7740352" y="3789040"/>
            <a:ext cx="50405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椭圆 10"/>
          <p:cNvSpPr/>
          <p:nvPr/>
        </p:nvSpPr>
        <p:spPr>
          <a:xfrm>
            <a:off x="1475656" y="4509120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圆角矩形 11"/>
          <p:cNvSpPr/>
          <p:nvPr/>
        </p:nvSpPr>
        <p:spPr>
          <a:xfrm>
            <a:off x="755576" y="1340768"/>
            <a:ext cx="504056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圆角矩形 12"/>
          <p:cNvSpPr/>
          <p:nvPr/>
        </p:nvSpPr>
        <p:spPr>
          <a:xfrm>
            <a:off x="7308304" y="5301208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矩形 13"/>
          <p:cNvSpPr/>
          <p:nvPr/>
        </p:nvSpPr>
        <p:spPr>
          <a:xfrm>
            <a:off x="1619672" y="6093296"/>
            <a:ext cx="5040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Time is money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altLang="zh-CN" b="1" dirty="0" smtClean="0"/>
              <a:t>Metaphorical meaning:</a:t>
            </a:r>
          </a:p>
          <a:p>
            <a:pPr>
              <a:buNone/>
            </a:pPr>
            <a:r>
              <a:rPr lang="en-US" altLang="zh-CN" dirty="0" smtClean="0"/>
              <a:t>a. Could you </a:t>
            </a:r>
            <a:r>
              <a:rPr lang="zh-CN" altLang="en-US" dirty="0" smtClean="0"/>
              <a:t>＿＿＿＿</a:t>
            </a:r>
            <a:r>
              <a:rPr lang="en-US" altLang="zh-CN" dirty="0" smtClean="0"/>
              <a:t>5 minutes for a chat?</a:t>
            </a:r>
          </a:p>
          <a:p>
            <a:pPr>
              <a:buNone/>
            </a:pPr>
            <a:r>
              <a:rPr lang="en-US" altLang="zh-CN" dirty="0" smtClean="0"/>
              <a:t>b. 40 minutes waiting for a bus! What a </a:t>
            </a:r>
            <a:r>
              <a:rPr lang="zh-CN" altLang="en-US" dirty="0" smtClean="0"/>
              <a:t>＿＿＿＿</a:t>
            </a:r>
            <a:r>
              <a:rPr lang="en-US" altLang="zh-CN" dirty="0" smtClean="0"/>
              <a:t>of time!</a:t>
            </a:r>
          </a:p>
          <a:p>
            <a:pPr>
              <a:buNone/>
            </a:pPr>
            <a:r>
              <a:rPr lang="en-US" altLang="zh-CN" dirty="0" smtClean="0"/>
              <a:t>c. It‘s worth ______at least two days in Oxford.</a:t>
            </a:r>
          </a:p>
          <a:p>
            <a:pPr>
              <a:buNone/>
            </a:pPr>
            <a:r>
              <a:rPr lang="en-US" altLang="zh-CN" dirty="0" smtClean="0"/>
              <a:t>d. You‘ll have to finish now. We’ve </a:t>
            </a:r>
            <a:r>
              <a:rPr lang="zh-CN" altLang="en-US" dirty="0" smtClean="0"/>
              <a:t>＿＿＿＿＿＿</a:t>
            </a:r>
            <a:r>
              <a:rPr lang="en-US" altLang="zh-CN" dirty="0" smtClean="0"/>
              <a:t>time.</a:t>
            </a:r>
          </a:p>
          <a:p>
            <a:pPr>
              <a:buNone/>
            </a:pPr>
            <a:r>
              <a:rPr lang="en-US" altLang="zh-CN" dirty="0" smtClean="0"/>
              <a:t>e. I‘m busy today, but I can </a:t>
            </a:r>
            <a:r>
              <a:rPr lang="zh-CN" altLang="en-US" dirty="0" smtClean="0"/>
              <a:t>＿＿＿</a:t>
            </a:r>
            <a:r>
              <a:rPr lang="en-US" altLang="zh-CN" dirty="0" smtClean="0"/>
              <a:t>time for you tomorrow afternoon.</a:t>
            </a:r>
          </a:p>
          <a:p>
            <a:pPr>
              <a:buNone/>
            </a:pPr>
            <a:r>
              <a:rPr lang="en-US" altLang="zh-CN" dirty="0" smtClean="0"/>
              <a:t>f. Let‘s get a taxi. It’ll</a:t>
            </a:r>
            <a:r>
              <a:rPr lang="zh-CN" altLang="en-US" dirty="0" smtClean="0"/>
              <a:t>＿＿＿</a:t>
            </a:r>
            <a:r>
              <a:rPr lang="en-US" altLang="zh-CN" dirty="0" smtClean="0"/>
              <a:t> at least 20 minutes.</a:t>
            </a:r>
          </a:p>
          <a:p>
            <a:pPr>
              <a:buNone/>
            </a:pPr>
            <a:r>
              <a:rPr lang="en-US" altLang="zh-CN" dirty="0" smtClean="0"/>
              <a:t>g. Venice is definitely </a:t>
            </a:r>
            <a:r>
              <a:rPr lang="zh-CN" altLang="en-US" dirty="0" smtClean="0"/>
              <a:t>＿＿＿</a:t>
            </a:r>
            <a:r>
              <a:rPr lang="en-US" altLang="zh-CN" dirty="0" smtClean="0"/>
              <a:t>a whole week.</a:t>
            </a:r>
          </a:p>
          <a:p>
            <a:pPr>
              <a:buNone/>
            </a:pPr>
            <a:r>
              <a:rPr lang="en-US" altLang="zh-CN" dirty="0" smtClean="0"/>
              <a:t>h. I‘m so busy at work. I can’t </a:t>
            </a:r>
            <a:r>
              <a:rPr lang="zh-CN" altLang="en-US" dirty="0" smtClean="0"/>
              <a:t>＿＿＿</a:t>
            </a:r>
            <a:r>
              <a:rPr lang="en-US" altLang="zh-CN" dirty="0" smtClean="0"/>
              <a:t>more than a week off at a time.</a:t>
            </a:r>
            <a:endParaRPr lang="zh-CN" altLang="en-US" dirty="0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Time is Money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altLang="zh-CN" dirty="0" smtClean="0"/>
              <a:t>a. Could you </a:t>
            </a:r>
            <a:r>
              <a:rPr lang="en-US" altLang="zh-CN" dirty="0" smtClean="0">
                <a:solidFill>
                  <a:srgbClr val="FF0000"/>
                </a:solidFill>
              </a:rPr>
              <a:t>spare</a:t>
            </a:r>
            <a:r>
              <a:rPr lang="en-US" altLang="zh-CN" dirty="0" smtClean="0"/>
              <a:t> 5 minutes for a chat?</a:t>
            </a:r>
          </a:p>
          <a:p>
            <a:pPr>
              <a:buNone/>
            </a:pPr>
            <a:r>
              <a:rPr lang="en-US" altLang="zh-CN" dirty="0" smtClean="0"/>
              <a:t>b. 40 minutes waiting for a bus! What a </a:t>
            </a:r>
            <a:r>
              <a:rPr lang="en-US" altLang="zh-CN" dirty="0" smtClean="0">
                <a:solidFill>
                  <a:srgbClr val="FF0000"/>
                </a:solidFill>
              </a:rPr>
              <a:t>waste</a:t>
            </a:r>
            <a:r>
              <a:rPr lang="en-US" altLang="zh-CN" dirty="0" smtClean="0"/>
              <a:t> of time!</a:t>
            </a:r>
          </a:p>
          <a:p>
            <a:pPr>
              <a:buNone/>
            </a:pPr>
            <a:r>
              <a:rPr lang="en-US" altLang="zh-CN" dirty="0" smtClean="0"/>
              <a:t>c. It's worth </a:t>
            </a:r>
            <a:r>
              <a:rPr lang="en-US" altLang="zh-CN" dirty="0" smtClean="0">
                <a:solidFill>
                  <a:srgbClr val="FF0000"/>
                </a:solidFill>
              </a:rPr>
              <a:t>spending </a:t>
            </a:r>
            <a:r>
              <a:rPr lang="en-US" altLang="zh-CN" dirty="0" smtClean="0"/>
              <a:t>at least two days in Oxford.</a:t>
            </a:r>
          </a:p>
          <a:p>
            <a:pPr>
              <a:buNone/>
            </a:pPr>
            <a:r>
              <a:rPr lang="en-US" altLang="zh-CN" dirty="0" smtClean="0"/>
              <a:t>d. You'll have to finish now. We've </a:t>
            </a:r>
            <a:r>
              <a:rPr lang="en-US" altLang="zh-CN" dirty="0" smtClean="0">
                <a:solidFill>
                  <a:srgbClr val="FF0000"/>
                </a:solidFill>
              </a:rPr>
              <a:t>run out of </a:t>
            </a:r>
            <a:r>
              <a:rPr lang="en-US" altLang="zh-CN" dirty="0" smtClean="0"/>
              <a:t>time.</a:t>
            </a:r>
          </a:p>
          <a:p>
            <a:pPr>
              <a:buNone/>
            </a:pPr>
            <a:r>
              <a:rPr lang="en-US" altLang="zh-CN" dirty="0" smtClean="0"/>
              <a:t>e. I'm busy today, but I can </a:t>
            </a:r>
            <a:r>
              <a:rPr lang="en-US" altLang="zh-CN" dirty="0" smtClean="0">
                <a:solidFill>
                  <a:srgbClr val="FF0000"/>
                </a:solidFill>
              </a:rPr>
              <a:t>make</a:t>
            </a:r>
            <a:r>
              <a:rPr lang="en-US" altLang="zh-CN" dirty="0" smtClean="0"/>
              <a:t> time for you tomorrow afternoon.</a:t>
            </a:r>
          </a:p>
          <a:p>
            <a:pPr>
              <a:buNone/>
            </a:pPr>
            <a:r>
              <a:rPr lang="en-US" altLang="zh-CN" dirty="0" smtClean="0"/>
              <a:t>f. Let's get a taxi. It'll </a:t>
            </a:r>
            <a:r>
              <a:rPr lang="en-US" altLang="zh-CN" dirty="0" smtClean="0">
                <a:solidFill>
                  <a:srgbClr val="FF0000"/>
                </a:solidFill>
              </a:rPr>
              <a:t>save</a:t>
            </a:r>
            <a:r>
              <a:rPr lang="en-US" altLang="zh-CN" dirty="0" smtClean="0"/>
              <a:t> at least 20 minutes.</a:t>
            </a:r>
          </a:p>
          <a:p>
            <a:pPr>
              <a:buNone/>
            </a:pPr>
            <a:r>
              <a:rPr lang="en-US" altLang="zh-CN" dirty="0" smtClean="0"/>
              <a:t>g. Venice is definitely </a:t>
            </a:r>
            <a:r>
              <a:rPr lang="en-US" altLang="zh-CN" dirty="0" smtClean="0">
                <a:solidFill>
                  <a:srgbClr val="FF0000"/>
                </a:solidFill>
              </a:rPr>
              <a:t>worth</a:t>
            </a:r>
            <a:r>
              <a:rPr lang="en-US" altLang="zh-CN" dirty="0" smtClean="0"/>
              <a:t> a whole week.</a:t>
            </a:r>
          </a:p>
          <a:p>
            <a:pPr>
              <a:buNone/>
            </a:pPr>
            <a:r>
              <a:rPr lang="en-US" altLang="zh-CN" dirty="0" smtClean="0"/>
              <a:t>h. I'm so busy at work. I can't </a:t>
            </a:r>
            <a:r>
              <a:rPr lang="en-US" altLang="zh-CN" dirty="0" smtClean="0">
                <a:solidFill>
                  <a:srgbClr val="FF0000"/>
                </a:solidFill>
              </a:rPr>
              <a:t>afford </a:t>
            </a:r>
            <a:r>
              <a:rPr lang="en-US" altLang="zh-CN" dirty="0" smtClean="0"/>
              <a:t>more than a week off at a time</a:t>
            </a:r>
            <a:r>
              <a:rPr lang="en-US" altLang="zh-CN" i="1" dirty="0" smtClean="0"/>
              <a:t>.</a:t>
            </a:r>
            <a:endParaRPr lang="zh-CN" altLang="en-US" i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Seeing is understanding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CN" dirty="0" smtClean="0"/>
              <a:t>We use the verb see in English to mean with our eyes, but also to mean understand. We say Seeing is believing and I see what you mean. </a:t>
            </a:r>
          </a:p>
          <a:p>
            <a:endParaRPr lang="en-US" altLang="zh-CN" sz="2600" b="1" dirty="0" smtClean="0"/>
          </a:p>
          <a:p>
            <a:r>
              <a:rPr lang="en-US" altLang="zh-CN" sz="2600" b="1" i="1" dirty="0" smtClean="0"/>
              <a:t>View/ point of view </a:t>
            </a:r>
          </a:p>
          <a:p>
            <a:r>
              <a:rPr lang="en-US" altLang="zh-CN" sz="2600" b="1" i="1" dirty="0" smtClean="0"/>
              <a:t>Hindsight: understand it after it has happened</a:t>
            </a:r>
          </a:p>
          <a:p>
            <a:pPr>
              <a:buNone/>
            </a:pPr>
            <a:r>
              <a:rPr lang="en-US" altLang="zh-CN" sz="2600" i="1" dirty="0" smtClean="0"/>
              <a:t>     e.g. With hindsight, the world would have stopped Hitler earlier.</a:t>
            </a:r>
          </a:p>
          <a:p>
            <a:r>
              <a:rPr lang="en-US" altLang="zh-CN" sz="2600" b="1" i="1" dirty="0" smtClean="0"/>
              <a:t>short-sighted </a:t>
            </a:r>
          </a:p>
          <a:p>
            <a:r>
              <a:rPr lang="en-US" altLang="zh-CN" sz="2600" b="1" i="1" dirty="0" smtClean="0"/>
              <a:t>eye-opener 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779912" y="2708920"/>
            <a:ext cx="576064" cy="144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/>
          <p:cNvSpPr/>
          <p:nvPr/>
        </p:nvSpPr>
        <p:spPr>
          <a:xfrm>
            <a:off x="5580112" y="4500547"/>
            <a:ext cx="432048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877745"/>
            <a:ext cx="1752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60" y="5141190"/>
            <a:ext cx="228600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Image result for eye opening experiences northern ligh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206" y="5418958"/>
            <a:ext cx="2065412" cy="137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Seeing is understanding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CN" b="1" dirty="0" smtClean="0"/>
              <a:t>a. </a:t>
            </a:r>
            <a:r>
              <a:rPr lang="en-US" altLang="zh-CN" b="1" i="1" dirty="0" smtClean="0"/>
              <a:t>see past the end of his nose</a:t>
            </a:r>
          </a:p>
          <a:p>
            <a:pPr>
              <a:buNone/>
            </a:pPr>
            <a:r>
              <a:rPr lang="en-US" altLang="zh-CN" b="1" i="1" dirty="0" smtClean="0"/>
              <a:t>b. made myself perfectly clear</a:t>
            </a:r>
          </a:p>
          <a:p>
            <a:pPr>
              <a:buNone/>
            </a:pPr>
            <a:r>
              <a:rPr lang="en-US" altLang="zh-CN" b="1" i="1" dirty="0" smtClean="0"/>
              <a:t>c. open your eyes</a:t>
            </a:r>
          </a:p>
          <a:p>
            <a:pPr>
              <a:buNone/>
            </a:pPr>
            <a:r>
              <a:rPr lang="en-US" altLang="zh-CN" b="1" i="1" dirty="0" smtClean="0"/>
              <a:t>d. saw through</a:t>
            </a:r>
          </a:p>
          <a:p>
            <a:pPr>
              <a:buNone/>
            </a:pPr>
            <a:r>
              <a:rPr lang="en-US" altLang="zh-CN" b="1" dirty="0" smtClean="0"/>
              <a:t>e. </a:t>
            </a:r>
            <a:r>
              <a:rPr lang="en-US" altLang="zh-CN" b="1" i="1" dirty="0" smtClean="0"/>
              <a:t>through my eyes</a:t>
            </a:r>
          </a:p>
          <a:p>
            <a:pPr>
              <a:buNone/>
            </a:pPr>
            <a:r>
              <a:rPr lang="en-US" altLang="zh-CN" b="1" dirty="0" smtClean="0"/>
              <a:t>f. </a:t>
            </a:r>
            <a:r>
              <a:rPr lang="en-US" altLang="zh-CN" b="1" i="1" dirty="0" smtClean="0"/>
              <a:t>saw reason</a:t>
            </a:r>
          </a:p>
          <a:p>
            <a:pPr>
              <a:buNone/>
            </a:pPr>
            <a:r>
              <a:rPr lang="en-US" altLang="zh-CN" b="1" dirty="0" smtClean="0"/>
              <a:t>g. </a:t>
            </a:r>
            <a:r>
              <a:rPr lang="en-US" altLang="zh-CN" b="1" i="1" dirty="0" smtClean="0"/>
              <a:t>eyes wide open</a:t>
            </a:r>
          </a:p>
          <a:p>
            <a:pPr>
              <a:buNone/>
            </a:pPr>
            <a:r>
              <a:rPr lang="en-US" altLang="zh-CN" b="1" i="1" dirty="0" smtClean="0"/>
              <a:t>h. see the point</a:t>
            </a:r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5076056" y="1772816"/>
            <a:ext cx="360040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5076056" y="2204864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/>
          <p:cNvSpPr/>
          <p:nvPr/>
        </p:nvSpPr>
        <p:spPr>
          <a:xfrm>
            <a:off x="1115616" y="2780928"/>
            <a:ext cx="432048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椭圆 7"/>
          <p:cNvSpPr/>
          <p:nvPr/>
        </p:nvSpPr>
        <p:spPr>
          <a:xfrm>
            <a:off x="1115616" y="3429000"/>
            <a:ext cx="432048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/>
          <p:cNvSpPr/>
          <p:nvPr/>
        </p:nvSpPr>
        <p:spPr>
          <a:xfrm>
            <a:off x="1331640" y="3861048"/>
            <a:ext cx="50405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椭圆 9"/>
          <p:cNvSpPr/>
          <p:nvPr/>
        </p:nvSpPr>
        <p:spPr>
          <a:xfrm>
            <a:off x="1979712" y="4365104"/>
            <a:ext cx="432048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椭圆 10"/>
          <p:cNvSpPr/>
          <p:nvPr/>
        </p:nvSpPr>
        <p:spPr>
          <a:xfrm>
            <a:off x="2987824" y="4941168"/>
            <a:ext cx="36004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椭圆 11"/>
          <p:cNvSpPr/>
          <p:nvPr/>
        </p:nvSpPr>
        <p:spPr>
          <a:xfrm>
            <a:off x="2411760" y="5373216"/>
            <a:ext cx="57606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age result for eyes wide o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992" y="4952457"/>
            <a:ext cx="2066925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Seeing is understanding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altLang="zh-CN" b="1" dirty="0" smtClean="0"/>
              <a:t>a. </a:t>
            </a:r>
            <a:r>
              <a:rPr lang="en-US" altLang="zh-CN" b="1" i="1" dirty="0" smtClean="0"/>
              <a:t>see past the end of his nose  </a:t>
            </a:r>
            <a:r>
              <a:rPr lang="zh-CN" altLang="en-US" sz="2600" b="1" i="1" dirty="0" smtClean="0"/>
              <a:t>目光短浅</a:t>
            </a:r>
            <a:endParaRPr lang="en-US" altLang="zh-CN" sz="2600" b="1" i="1" dirty="0" smtClean="0"/>
          </a:p>
          <a:p>
            <a:pPr>
              <a:buNone/>
            </a:pPr>
            <a:r>
              <a:rPr lang="en-US" altLang="zh-CN" b="1" i="1" dirty="0" smtClean="0"/>
              <a:t>b. make myself perfectly clear </a:t>
            </a:r>
            <a:r>
              <a:rPr lang="zh-CN" altLang="en-US" sz="2600" b="1" i="1" dirty="0" smtClean="0"/>
              <a:t>把自己的意思讲清楚</a:t>
            </a:r>
            <a:endParaRPr lang="en-US" altLang="zh-CN" sz="2600" b="1" i="1" dirty="0" smtClean="0"/>
          </a:p>
          <a:p>
            <a:pPr>
              <a:buNone/>
            </a:pPr>
            <a:r>
              <a:rPr lang="en-US" altLang="zh-CN" b="1" i="1" dirty="0" smtClean="0"/>
              <a:t>c. open your eyes </a:t>
            </a:r>
            <a:r>
              <a:rPr lang="zh-CN" altLang="en-US" sz="2600" b="1" i="1" dirty="0" smtClean="0"/>
              <a:t>长见识</a:t>
            </a:r>
            <a:endParaRPr lang="en-US" altLang="zh-CN" sz="2600" b="1" i="1" dirty="0" smtClean="0"/>
          </a:p>
          <a:p>
            <a:pPr>
              <a:buNone/>
            </a:pPr>
            <a:r>
              <a:rPr lang="en-US" altLang="zh-CN" b="1" i="1" dirty="0" smtClean="0"/>
              <a:t>d. see through </a:t>
            </a:r>
            <a:r>
              <a:rPr lang="zh-CN" altLang="en-US" sz="2600" b="1" i="1" dirty="0" smtClean="0"/>
              <a:t>看穿或看透</a:t>
            </a:r>
            <a:endParaRPr lang="en-US" altLang="zh-CN" sz="2600" b="1" i="1" dirty="0" smtClean="0"/>
          </a:p>
          <a:p>
            <a:pPr>
              <a:buNone/>
            </a:pPr>
            <a:r>
              <a:rPr lang="en-US" altLang="zh-CN" b="1" dirty="0" smtClean="0"/>
              <a:t>e. </a:t>
            </a:r>
            <a:r>
              <a:rPr lang="en-US" altLang="zh-CN" b="1" i="1" dirty="0" smtClean="0"/>
              <a:t>through my eyes </a:t>
            </a:r>
            <a:r>
              <a:rPr lang="zh-CN" altLang="en-US" sz="2600" b="1" i="1" dirty="0" smtClean="0"/>
              <a:t>以某人的眼光</a:t>
            </a:r>
            <a:endParaRPr lang="en-US" altLang="zh-CN" sz="2600" b="1" i="1" dirty="0" smtClean="0"/>
          </a:p>
          <a:p>
            <a:pPr>
              <a:buNone/>
            </a:pPr>
            <a:r>
              <a:rPr lang="en-US" altLang="zh-CN" b="1" dirty="0" smtClean="0"/>
              <a:t>f. </a:t>
            </a:r>
            <a:r>
              <a:rPr lang="en-US" altLang="zh-CN" b="1" i="1" dirty="0" smtClean="0"/>
              <a:t>see reason </a:t>
            </a:r>
            <a:r>
              <a:rPr lang="zh-CN" altLang="en-US" sz="2600" b="1" i="1" dirty="0" smtClean="0"/>
              <a:t>明白事理</a:t>
            </a:r>
            <a:endParaRPr lang="en-US" altLang="zh-CN" sz="2600" b="1" i="1" dirty="0" smtClean="0"/>
          </a:p>
          <a:p>
            <a:pPr>
              <a:buNone/>
            </a:pPr>
            <a:r>
              <a:rPr lang="en-US" altLang="zh-CN" b="1" dirty="0" smtClean="0"/>
              <a:t>g. (with one’s) </a:t>
            </a:r>
            <a:r>
              <a:rPr lang="en-US" altLang="zh-CN" b="1" i="1" dirty="0" smtClean="0"/>
              <a:t>eyes wide open </a:t>
            </a:r>
            <a:r>
              <a:rPr lang="zh-CN" altLang="en-US" sz="2600" b="1" i="1" dirty="0" smtClean="0"/>
              <a:t>充分了解自己所做的事情</a:t>
            </a:r>
            <a:endParaRPr lang="en-US" altLang="zh-CN" sz="2600" b="1" i="1" dirty="0" smtClean="0"/>
          </a:p>
          <a:p>
            <a:pPr>
              <a:buNone/>
            </a:pPr>
            <a:r>
              <a:rPr lang="en-US" altLang="zh-CN" b="1" i="1" dirty="0" smtClean="0"/>
              <a:t>h. see the point </a:t>
            </a:r>
            <a:r>
              <a:rPr lang="zh-CN" altLang="en-US" sz="2600" b="1" i="1" dirty="0" smtClean="0"/>
              <a:t>理解某人的意思</a:t>
            </a:r>
            <a:endParaRPr lang="zh-CN" altLang="en-US" sz="26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455" y="3573016"/>
            <a:ext cx="278130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1856"/>
            <a:ext cx="2627784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40" y="2077591"/>
            <a:ext cx="26098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0" y="-47269"/>
            <a:ext cx="2421260" cy="212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2496208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He can’t…</a:t>
            </a:r>
            <a:endParaRPr lang="zh-CN" alt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03848" y="548680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I think social media is amazing. Why can’t you ……………….. 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Of it?</a:t>
            </a:r>
            <a:endParaRPr lang="zh-CN" alt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203848" y="393305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I can ………… her ‘cute’ smile.</a:t>
            </a:r>
            <a:endParaRPr lang="zh-CN" alt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5589240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Have I made myself……………….. I want a d……….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692727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2328863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3" y="3430131"/>
            <a:ext cx="24320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62" y="-99392"/>
            <a:ext cx="288925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1" y="5044008"/>
            <a:ext cx="2333625" cy="175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332656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……………….. You can totally work online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35896" y="2060848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I just don’t ………………… of Facebook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35896" y="3430131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Can you see ……………….. I need you to help my baby!</a:t>
            </a:r>
            <a:endParaRPr lang="zh-CN" alt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635896" y="5445224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…………. To a brave new world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92374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214290"/>
            <a:ext cx="9144000" cy="66437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dirty="0" smtClean="0"/>
              <a:t>1</a:t>
            </a:r>
            <a:r>
              <a:rPr lang="en-US" altLang="zh-CN" sz="2400" dirty="0" smtClean="0"/>
              <a:t>. Why do you want me to complain? I can't________________</a:t>
            </a:r>
          </a:p>
          <a:p>
            <a:pPr>
              <a:buNone/>
            </a:pPr>
            <a:r>
              <a:rPr lang="en-US" altLang="zh-CN" sz="2400" dirty="0" smtClean="0"/>
              <a:t>2. I thought I'd________ , but I still ended up with the mushroom pizza when I ordered the ham and mushroom!</a:t>
            </a:r>
          </a:p>
          <a:p>
            <a:pPr>
              <a:buNone/>
            </a:pPr>
            <a:r>
              <a:rPr lang="en-US" altLang="zh-CN" sz="2400" dirty="0" smtClean="0"/>
              <a:t>3. Try to see the situation______________ I simply can't afford</a:t>
            </a:r>
          </a:p>
          <a:p>
            <a:pPr>
              <a:buNone/>
            </a:pPr>
            <a:r>
              <a:rPr lang="en-US" altLang="zh-CN" sz="2400" dirty="0" smtClean="0"/>
              <a:t>    to spend £1,000 on a holiday.</a:t>
            </a:r>
          </a:p>
          <a:p>
            <a:pPr>
              <a:buNone/>
            </a:pPr>
            <a:r>
              <a:rPr lang="en-US" altLang="zh-CN" sz="2400" dirty="0" smtClean="0"/>
              <a:t>4. Jane and Fred are both in their sixties so they're going into marriage with their__________________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60"/>
            <a:ext cx="22098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916785"/>
            <a:ext cx="25717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22" y="5011095"/>
            <a:ext cx="1944216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55190"/>
            <a:ext cx="2857500" cy="262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2400" dirty="0"/>
              <a:t>5. It took a long time to persuade Pete, but he finally_______</a:t>
            </a:r>
          </a:p>
          <a:p>
            <a:pPr>
              <a:buNone/>
            </a:pPr>
            <a:r>
              <a:rPr lang="en-US" altLang="zh-CN" sz="2400" dirty="0"/>
              <a:t>6. My boss is really selfish and small-minded. He can't_______</a:t>
            </a:r>
          </a:p>
          <a:p>
            <a:pPr>
              <a:buNone/>
            </a:pPr>
            <a:r>
              <a:rPr lang="en-US" altLang="zh-CN" sz="2400" dirty="0"/>
              <a:t>7. Look, you need to change your job. They're paying you peanuts! They make you work all hours. It's time you should _______ and look for something better.</a:t>
            </a:r>
          </a:p>
          <a:p>
            <a:pPr>
              <a:buNone/>
            </a:pPr>
            <a:r>
              <a:rPr lang="en-US" altLang="zh-CN" sz="2400" dirty="0"/>
              <a:t>8. I knew all Justin's stories were exaggerated. I__________ him</a:t>
            </a:r>
          </a:p>
          <a:p>
            <a:pPr>
              <a:buNone/>
            </a:pPr>
            <a:r>
              <a:rPr lang="en-US" altLang="zh-CN" sz="2400" dirty="0"/>
              <a:t>     the first time I met him.</a:t>
            </a:r>
            <a:endParaRPr lang="zh-CN" altLang="en-US" sz="2400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43483"/>
            <a:ext cx="1647056" cy="200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椭圆 3"/>
          <p:cNvSpPr/>
          <p:nvPr/>
        </p:nvSpPr>
        <p:spPr>
          <a:xfrm>
            <a:off x="5292080" y="836712"/>
            <a:ext cx="360040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96" y="4743483"/>
            <a:ext cx="2209800" cy="200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椭圆 4"/>
          <p:cNvSpPr/>
          <p:nvPr/>
        </p:nvSpPr>
        <p:spPr>
          <a:xfrm>
            <a:off x="1331640" y="1628800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807479"/>
            <a:ext cx="18002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02035"/>
            <a:ext cx="1952625" cy="194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77" y="4802035"/>
            <a:ext cx="1656184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976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59766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8966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214290"/>
            <a:ext cx="9144000" cy="664371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altLang="zh-CN" dirty="0" smtClean="0"/>
              <a:t>1. Why do you want me to complain? I can't_</a:t>
            </a:r>
            <a:r>
              <a:rPr lang="en-US" altLang="zh-CN" b="1" i="1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see the point </a:t>
            </a:r>
            <a:r>
              <a:rPr lang="en-US" altLang="zh-CN" dirty="0" smtClean="0"/>
              <a:t>_</a:t>
            </a:r>
          </a:p>
          <a:p>
            <a:pPr>
              <a:buNone/>
            </a:pPr>
            <a:r>
              <a:rPr lang="en-US" altLang="zh-CN" dirty="0" smtClean="0"/>
              <a:t>2. I thought I'd_</a:t>
            </a:r>
            <a:r>
              <a:rPr lang="en-US" altLang="zh-CN" b="1" i="1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made myself perfectly clear</a:t>
            </a:r>
            <a:r>
              <a:rPr lang="en-US" altLang="zh-CN" dirty="0" smtClean="0"/>
              <a:t>_ , but I still ended up with the mushroom pizza when I ordered the ham and mushroom!</a:t>
            </a:r>
          </a:p>
          <a:p>
            <a:pPr>
              <a:buNone/>
            </a:pPr>
            <a:r>
              <a:rPr lang="en-US" altLang="zh-CN" dirty="0" smtClean="0"/>
              <a:t>3. Try to see the situation_</a:t>
            </a:r>
            <a:r>
              <a:rPr lang="en-US" altLang="zh-CN" b="1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through my eyes </a:t>
            </a:r>
            <a:r>
              <a:rPr lang="en-US" altLang="zh-CN" dirty="0" smtClean="0"/>
              <a:t>_ I simply can't afford to spend £1,000 on a holiday.</a:t>
            </a:r>
          </a:p>
          <a:p>
            <a:pPr>
              <a:buNone/>
            </a:pPr>
            <a:r>
              <a:rPr lang="en-US" altLang="zh-CN" dirty="0" smtClean="0"/>
              <a:t>4. Jane and Fred are both in their forties so they're going into marriage with their_</a:t>
            </a:r>
            <a:r>
              <a:rPr lang="en-US" altLang="zh-CN" b="1" i="1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eyes wide open </a:t>
            </a:r>
            <a:r>
              <a:rPr lang="en-US" altLang="zh-CN" dirty="0" smtClean="0"/>
              <a:t>_</a:t>
            </a:r>
          </a:p>
          <a:p>
            <a:pPr>
              <a:buNone/>
            </a:pPr>
            <a:r>
              <a:rPr lang="en-US" altLang="zh-CN" dirty="0" smtClean="0"/>
              <a:t>5. It took a long time to persuade Pete, but he finally__ </a:t>
            </a:r>
            <a:r>
              <a:rPr lang="en-US" altLang="zh-CN" b="1" i="1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saw reason</a:t>
            </a:r>
            <a:r>
              <a:rPr lang="en-US" altLang="zh-CN" b="1" i="1" dirty="0" smtClean="0"/>
              <a:t> </a:t>
            </a:r>
            <a:r>
              <a:rPr lang="en-US" altLang="zh-CN" dirty="0" smtClean="0"/>
              <a:t>_____</a:t>
            </a:r>
          </a:p>
          <a:p>
            <a:pPr>
              <a:buNone/>
            </a:pPr>
            <a:r>
              <a:rPr lang="en-US" altLang="zh-CN" dirty="0" smtClean="0"/>
              <a:t>6. My boss is really selfish and small-minded. He can't_</a:t>
            </a:r>
            <a:r>
              <a:rPr lang="en-US" altLang="zh-CN" b="1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see past the end of his nose</a:t>
            </a:r>
            <a:r>
              <a:rPr lang="en-US" altLang="zh-CN" b="1" i="1" dirty="0" smtClean="0"/>
              <a:t> </a:t>
            </a:r>
            <a:r>
              <a:rPr lang="en-US" altLang="zh-CN" dirty="0" smtClean="0"/>
              <a:t>___</a:t>
            </a:r>
          </a:p>
          <a:p>
            <a:pPr>
              <a:buNone/>
            </a:pPr>
            <a:r>
              <a:rPr lang="en-US" altLang="zh-CN" dirty="0" smtClean="0"/>
              <a:t>7. Look, you need to change your job. They're paying you peanuts! They make you work all hours. It's time you should_</a:t>
            </a:r>
            <a:r>
              <a:rPr lang="en-US" altLang="zh-CN" b="1" i="1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open your eyes </a:t>
            </a:r>
            <a:r>
              <a:rPr lang="en-US" altLang="zh-CN" dirty="0" smtClean="0">
                <a:solidFill>
                  <a:srgbClr val="FF0000"/>
                </a:solidFill>
              </a:rPr>
              <a:t>_ </a:t>
            </a:r>
            <a:r>
              <a:rPr lang="en-US" altLang="zh-CN" dirty="0" smtClean="0"/>
              <a:t>and looked for something better.</a:t>
            </a:r>
          </a:p>
          <a:p>
            <a:pPr>
              <a:buNone/>
            </a:pPr>
            <a:r>
              <a:rPr lang="en-US" altLang="zh-CN" dirty="0" smtClean="0"/>
              <a:t>8. I knew all Justin's stories were exaggerated. I__</a:t>
            </a:r>
            <a:r>
              <a:rPr lang="en-US" altLang="zh-CN" b="1" i="1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saw through </a:t>
            </a:r>
            <a:r>
              <a:rPr lang="en-US" altLang="zh-CN" dirty="0" smtClean="0"/>
              <a:t>_ him the first time I met him.</a:t>
            </a:r>
            <a:endParaRPr lang="zh-CN" alt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5695"/>
            <a:ext cx="29523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Went through the roof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sz="2800" dirty="0" smtClean="0"/>
              <a:t>When…</a:t>
            </a:r>
            <a:endParaRPr lang="en-US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12872"/>
            <a:ext cx="1841376" cy="174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40" y="1797500"/>
            <a:ext cx="1857375" cy="27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16536"/>
            <a:ext cx="1800200" cy="286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456" y="1912761"/>
            <a:ext cx="2590800" cy="266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969" y="2420513"/>
            <a:ext cx="2390775" cy="216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02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black sheep of the family.</a:t>
            </a:r>
            <a:endParaRPr lang="en-US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2148"/>
            <a:ext cx="2562225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60" y="3058132"/>
            <a:ext cx="24955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8" y="3090547"/>
            <a:ext cx="262890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648" y="4769004"/>
            <a:ext cx="26670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4758624"/>
            <a:ext cx="2286000" cy="187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 descr="Image result for chav gir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60648"/>
            <a:ext cx="17526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0672"/>
            <a:ext cx="26860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403648" y="503911"/>
            <a:ext cx="288032" cy="233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998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On its last legs </a:t>
            </a:r>
            <a:endParaRPr lang="en-US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6" y="1268760"/>
            <a:ext cx="285750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06630"/>
            <a:ext cx="2743200" cy="242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268760"/>
            <a:ext cx="284797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椭圆 2"/>
          <p:cNvSpPr/>
          <p:nvPr/>
        </p:nvSpPr>
        <p:spPr>
          <a:xfrm>
            <a:off x="1858696" y="404664"/>
            <a:ext cx="337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076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Talk the hind legs off a donkey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31236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82422"/>
            <a:ext cx="2552700" cy="239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椭圆 2"/>
          <p:cNvSpPr/>
          <p:nvPr/>
        </p:nvSpPr>
        <p:spPr>
          <a:xfrm>
            <a:off x="1907704" y="476672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43375"/>
            <a:ext cx="28575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1158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3581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Can you translate idioms?</a:t>
            </a:r>
            <a:endParaRPr lang="zh-CN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0" y="404664"/>
            <a:ext cx="9324528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315718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86040" cy="1143000"/>
          </a:xfrm>
        </p:spPr>
        <p:txBody>
          <a:bodyPr/>
          <a:lstStyle/>
          <a:p>
            <a:r>
              <a:rPr lang="en-US" altLang="zh-CN" dirty="0" smtClean="0"/>
              <a:t>Time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357298"/>
            <a:ext cx="4000496" cy="4071966"/>
          </a:xfrm>
        </p:spPr>
        <p:txBody>
          <a:bodyPr numCol="1">
            <a:normAutofit fontScale="85000" lnSpcReduction="20000"/>
          </a:bodyPr>
          <a:lstStyle/>
          <a:p>
            <a:r>
              <a:rPr lang="en-US" altLang="zh-CN" b="1" dirty="0" smtClean="0"/>
              <a:t>Which group of expressions completes the sentences below?</a:t>
            </a:r>
          </a:p>
          <a:p>
            <a:endParaRPr lang="en-US" altLang="zh-CN" b="1" dirty="0" smtClean="0"/>
          </a:p>
          <a:p>
            <a:r>
              <a:rPr lang="en-US" altLang="zh-CN" dirty="0" smtClean="0"/>
              <a:t>1. </a:t>
            </a:r>
            <a:r>
              <a:rPr lang="en-US" altLang="zh-CN" b="1" dirty="0" smtClean="0"/>
              <a:t>The police arrived </a:t>
            </a:r>
          </a:p>
          <a:p>
            <a:r>
              <a:rPr lang="en-US" altLang="zh-CN" b="1" dirty="0" smtClean="0"/>
              <a:t>2. Dinner will be ready at six</a:t>
            </a:r>
          </a:p>
          <a:p>
            <a:r>
              <a:rPr lang="en-US" altLang="zh-CN" b="1" dirty="0" smtClean="0"/>
              <a:t>3. We go to the cinema </a:t>
            </a:r>
          </a:p>
          <a:p>
            <a:r>
              <a:rPr lang="en-US" altLang="zh-CN" b="1" dirty="0" smtClean="0"/>
              <a:t>4. They argued </a:t>
            </a:r>
          </a:p>
          <a:p>
            <a:r>
              <a:rPr lang="en-US" altLang="zh-CN" b="1" dirty="0" smtClean="0"/>
              <a:t>5. I'll be with you </a:t>
            </a:r>
          </a:p>
          <a:p>
            <a:endParaRPr lang="en-US" altLang="zh-CN" b="1" dirty="0" smtClean="0"/>
          </a:p>
          <a:p>
            <a:endParaRPr lang="zh-CN" altLang="en-US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4429124" y="357166"/>
            <a:ext cx="4071966" cy="6143668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85000" lnSpcReduction="2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lphaLcPeriod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hours on end.    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non-stop.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into the small hours.</a:t>
            </a:r>
            <a:endParaRPr lang="en-US" altLang="zh-CN" sz="32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   on the dot.    </a:t>
            </a:r>
            <a:endParaRPr lang="en-US" altLang="zh-CN" sz="3200" b="1" dirty="0" smtClean="0">
              <a:solidFill>
                <a:srgbClr val="0070C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or thereabouts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sharp.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lphaLcPeriod" startAt="3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no time.     </a:t>
            </a:r>
            <a:endParaRPr lang="en-US" altLang="zh-CN" sz="3200" b="1" dirty="0" smtClean="0">
              <a:solidFill>
                <a:srgbClr val="FF0000"/>
              </a:solidFill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in a tick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shortly.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d.   in the nick of time.      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just in time.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 a minute too soon.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   from time to time.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now and again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every so often.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86040" cy="1143000"/>
          </a:xfrm>
        </p:spPr>
        <p:txBody>
          <a:bodyPr/>
          <a:lstStyle/>
          <a:p>
            <a:r>
              <a:rPr lang="en-US" altLang="zh-CN" dirty="0" smtClean="0"/>
              <a:t>Time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357298"/>
            <a:ext cx="4000496" cy="4071966"/>
          </a:xfrm>
        </p:spPr>
        <p:txBody>
          <a:bodyPr numCol="1">
            <a:normAutofit fontScale="85000" lnSpcReduction="20000"/>
          </a:bodyPr>
          <a:lstStyle/>
          <a:p>
            <a:r>
              <a:rPr lang="en-US" altLang="zh-CN" b="1" dirty="0" smtClean="0"/>
              <a:t>Which group of expressions completes the sentences below?</a:t>
            </a:r>
          </a:p>
          <a:p>
            <a:endParaRPr lang="en-US" altLang="zh-CN" b="1" dirty="0" smtClean="0"/>
          </a:p>
          <a:p>
            <a:r>
              <a:rPr lang="en-US" altLang="zh-CN" dirty="0" smtClean="0"/>
              <a:t>1. </a:t>
            </a:r>
            <a:r>
              <a:rPr lang="en-US" altLang="zh-CN" b="1" dirty="0" smtClean="0"/>
              <a:t>The police arrived </a:t>
            </a:r>
          </a:p>
          <a:p>
            <a:r>
              <a:rPr lang="en-US" altLang="zh-CN" b="1" dirty="0" smtClean="0"/>
              <a:t>2. Dinner will be ready at six</a:t>
            </a:r>
          </a:p>
          <a:p>
            <a:r>
              <a:rPr lang="en-US" altLang="zh-CN" b="1" dirty="0" smtClean="0"/>
              <a:t>3. We go to the cinema </a:t>
            </a:r>
          </a:p>
          <a:p>
            <a:r>
              <a:rPr lang="en-US" altLang="zh-CN" b="1" dirty="0" smtClean="0"/>
              <a:t>4. They argued </a:t>
            </a:r>
          </a:p>
          <a:p>
            <a:r>
              <a:rPr lang="en-US" altLang="zh-CN" b="1" dirty="0" smtClean="0"/>
              <a:t>5. I'll be with you </a:t>
            </a:r>
          </a:p>
          <a:p>
            <a:endParaRPr lang="en-US" altLang="zh-CN" b="1" dirty="0" smtClean="0"/>
          </a:p>
          <a:p>
            <a:endParaRPr lang="zh-CN" altLang="en-US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4429124" y="357166"/>
            <a:ext cx="4714876" cy="6500834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77500" lnSpcReduction="2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lphaLcPeriod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hours on end.  </a:t>
            </a: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几个小时才结束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non-stop. </a:t>
            </a:r>
            <a:r>
              <a:rPr kumimoji="0" lang="zh-CN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不停地</a:t>
            </a:r>
            <a:endParaRPr kumimoji="0" lang="en-US" altLang="zh-CN" sz="19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into the small hours.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到凌晨</a:t>
            </a:r>
            <a:endParaRPr lang="en-US" altLang="zh-CN" sz="16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   on the dot.    </a:t>
            </a:r>
            <a:r>
              <a:rPr kumimoji="0" lang="zh-CN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准点</a:t>
            </a:r>
            <a:endParaRPr lang="en-US" altLang="zh-CN" sz="1900" b="1" dirty="0" smtClean="0">
              <a:solidFill>
                <a:srgbClr val="0070C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or thereabouts  </a:t>
            </a:r>
            <a:r>
              <a:rPr kumimoji="0" lang="zh-CN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左右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sharp. </a:t>
            </a:r>
            <a:r>
              <a:rPr kumimoji="0" lang="zh-CN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准点</a:t>
            </a:r>
            <a:endParaRPr kumimoji="0" lang="en-US" altLang="zh-CN" sz="19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lphaLcPeriod" startAt="3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no time.     </a:t>
            </a:r>
            <a:r>
              <a:rPr kumimoji="0" lang="zh-CN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立刻，马上</a:t>
            </a:r>
            <a:endParaRPr lang="en-US" altLang="zh-CN" sz="1900" b="1" dirty="0" smtClean="0">
              <a:solidFill>
                <a:srgbClr val="FF0000"/>
              </a:solidFill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in a tick</a:t>
            </a:r>
            <a:r>
              <a:rPr kumimoji="0" lang="zh-CN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（钟的滴答声）</a:t>
            </a:r>
            <a:r>
              <a:rPr kumimoji="0" lang="en-US" altLang="zh-CN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shortly.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lphaLcPeriod" startAt="4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 nick of time.  </a:t>
            </a:r>
            <a:r>
              <a:rPr kumimoji="0" lang="zh-CN" alt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在紧要关头</a:t>
            </a:r>
            <a:r>
              <a:rPr kumimoji="0" lang="en-US" altLang="zh-CN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b="1" dirty="0" smtClean="0">
                <a:solidFill>
                  <a:srgbClr val="0070C0"/>
                </a:solidFill>
              </a:rPr>
              <a:t>      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just in time.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 a minute too soon.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   from time to time.  </a:t>
            </a:r>
            <a:r>
              <a:rPr kumimoji="0" lang="zh-CN" alt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偶尔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now and again    </a:t>
            </a:r>
            <a:r>
              <a:rPr kumimoji="0" lang="zh-CN" alt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时而</a:t>
            </a:r>
            <a:r>
              <a:rPr kumimoji="0" lang="en-US" altLang="zh-CN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every so often.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</a:rPr>
              <a:t>       now and then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once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a while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" name="直接连接符 6"/>
          <p:cNvCxnSpPr/>
          <p:nvPr/>
        </p:nvCxnSpPr>
        <p:spPr>
          <a:xfrm rot="16200000" flipH="1">
            <a:off x="3393273" y="3107529"/>
            <a:ext cx="1143008" cy="10715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rot="5400000" flipH="1" flipV="1">
            <a:off x="3286116" y="2214554"/>
            <a:ext cx="1643074" cy="928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16200000" flipH="1">
            <a:off x="3643306" y="4357694"/>
            <a:ext cx="1071570" cy="785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rot="5400000" flipH="1" flipV="1">
            <a:off x="1607323" y="1750207"/>
            <a:ext cx="3929090" cy="171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3071802" y="3429000"/>
            <a:ext cx="1857388" cy="164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Time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lnSpcReduction="10000"/>
          </a:bodyPr>
          <a:lstStyle/>
          <a:p>
            <a:r>
              <a:rPr lang="en-US" altLang="zh-CN" b="1" dirty="0" smtClean="0"/>
              <a:t>Complete the following with a phrase from the right hand column:</a:t>
            </a:r>
          </a:p>
          <a:p>
            <a:pPr>
              <a:buNone/>
            </a:pPr>
            <a:r>
              <a:rPr lang="en-US" altLang="zh-CN" dirty="0" smtClean="0"/>
              <a:t>1. Long time                    a. a matter of time.</a:t>
            </a:r>
          </a:p>
          <a:p>
            <a:pPr>
              <a:buNone/>
            </a:pPr>
            <a:r>
              <a:rPr lang="en-US" altLang="zh-CN" dirty="0" smtClean="0"/>
              <a:t>2. Tomorrow is                b. on the spur of the moment.</a:t>
            </a:r>
          </a:p>
          <a:p>
            <a:pPr>
              <a:buNone/>
            </a:pPr>
            <a:r>
              <a:rPr lang="en-US" altLang="zh-CN" dirty="0" smtClean="0"/>
              <a:t>3. It's only                        c. like the present.</a:t>
            </a:r>
          </a:p>
          <a:p>
            <a:pPr>
              <a:buNone/>
            </a:pPr>
            <a:r>
              <a:rPr lang="en-US" altLang="zh-CN" dirty="0" smtClean="0"/>
              <a:t>4. We decided                 d. another day.</a:t>
            </a:r>
          </a:p>
          <a:p>
            <a:pPr>
              <a:buNone/>
            </a:pPr>
            <a:r>
              <a:rPr lang="en-US" altLang="zh-CN" dirty="0" smtClean="0"/>
              <a:t>5. There's no time          e. for this time of year.</a:t>
            </a:r>
          </a:p>
          <a:p>
            <a:pPr>
              <a:buNone/>
            </a:pPr>
            <a:r>
              <a:rPr lang="en-US" altLang="zh-CN" dirty="0" smtClean="0"/>
              <a:t>6. It's very cold                f. no see.</a:t>
            </a:r>
            <a:endParaRPr lang="zh-CN" alt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Time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b="1" dirty="0" smtClean="0"/>
              <a:t>Complete the following with a phrase from the right hand column:</a:t>
            </a:r>
          </a:p>
          <a:p>
            <a:pPr>
              <a:buNone/>
            </a:pPr>
            <a:r>
              <a:rPr lang="en-US" altLang="zh-CN" dirty="0" smtClean="0"/>
              <a:t>1. Long time                    a. a matter of time.</a:t>
            </a:r>
          </a:p>
          <a:p>
            <a:pPr>
              <a:buNone/>
            </a:pPr>
            <a:r>
              <a:rPr lang="en-US" altLang="zh-CN" dirty="0" smtClean="0"/>
              <a:t>2. Tomorrow is                b. on the spur of the moment.</a:t>
            </a:r>
          </a:p>
          <a:p>
            <a:pPr>
              <a:buNone/>
            </a:pPr>
            <a:r>
              <a:rPr lang="en-US" altLang="zh-CN" dirty="0" smtClean="0"/>
              <a:t>                                               </a:t>
            </a:r>
            <a:r>
              <a:rPr lang="zh-CN" altLang="en-US" sz="1700" dirty="0" smtClean="0"/>
              <a:t>（凭一时冲动）</a:t>
            </a:r>
            <a:endParaRPr lang="en-US" altLang="zh-CN" sz="1700" dirty="0" smtClean="0"/>
          </a:p>
          <a:p>
            <a:pPr>
              <a:buNone/>
            </a:pPr>
            <a:r>
              <a:rPr lang="en-US" altLang="zh-CN" dirty="0" smtClean="0"/>
              <a:t>3. It's only                        c. like the present.</a:t>
            </a:r>
          </a:p>
          <a:p>
            <a:pPr>
              <a:buNone/>
            </a:pPr>
            <a:r>
              <a:rPr lang="en-US" altLang="zh-CN" dirty="0" smtClean="0"/>
              <a:t>4. We decided                 d. another day.</a:t>
            </a:r>
          </a:p>
          <a:p>
            <a:pPr>
              <a:buNone/>
            </a:pPr>
            <a:r>
              <a:rPr lang="en-US" altLang="zh-CN" dirty="0" smtClean="0"/>
              <a:t>5. There's no time          e. for this time of year.</a:t>
            </a:r>
          </a:p>
          <a:p>
            <a:pPr>
              <a:buNone/>
            </a:pPr>
            <a:r>
              <a:rPr lang="en-US" altLang="zh-CN" dirty="0" smtClean="0"/>
              <a:t>6. It's very cold                f. no see.</a:t>
            </a:r>
            <a:endParaRPr lang="zh-CN" altLang="en-US" dirty="0"/>
          </a:p>
        </p:txBody>
      </p:sp>
      <p:cxnSp>
        <p:nvCxnSpPr>
          <p:cNvPr id="6" name="直接连接符 5"/>
          <p:cNvCxnSpPr/>
          <p:nvPr/>
        </p:nvCxnSpPr>
        <p:spPr>
          <a:xfrm rot="16200000" flipH="1">
            <a:off x="1857356" y="3357562"/>
            <a:ext cx="2643206" cy="164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1714480" y="2857496"/>
            <a:ext cx="2143140" cy="15001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rot="5400000" flipH="1" flipV="1">
            <a:off x="2857488" y="4429132"/>
            <a:ext cx="1000132" cy="857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2500298" y="3357562"/>
            <a:ext cx="1500198" cy="10715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2428860" y="3429000"/>
            <a:ext cx="1500198" cy="1285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2643174" y="5357826"/>
            <a:ext cx="1000132" cy="50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" y="270661"/>
            <a:ext cx="27527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0661"/>
            <a:ext cx="2847975" cy="212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240982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52" y="3284984"/>
            <a:ext cx="2857500" cy="171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87" y="4998829"/>
            <a:ext cx="28575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80663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08" y="2251861"/>
            <a:ext cx="2445227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1135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Time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550070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CN" b="1" dirty="0" smtClean="0"/>
              <a:t>Which of the above expressions completes these situations?</a:t>
            </a:r>
          </a:p>
          <a:p>
            <a:pPr marL="514350" indent="-514350">
              <a:buAutoNum type="arabicPeriod"/>
            </a:pPr>
            <a:r>
              <a:rPr lang="en-US" altLang="zh-CN" dirty="0" smtClean="0"/>
              <a:t>Where've you been for the past six months? _____!</a:t>
            </a:r>
          </a:p>
          <a:p>
            <a:pPr marL="514350" indent="-514350">
              <a:buAutoNum type="arabicPeriod"/>
            </a:pPr>
            <a:r>
              <a:rPr lang="en-US" altLang="zh-CN" dirty="0" smtClean="0"/>
              <a:t>_________ before holidays in space will be normal.</a:t>
            </a:r>
          </a:p>
          <a:p>
            <a:pPr marL="514350" indent="-514350">
              <a:buAutoNum type="arabicPeriod"/>
            </a:pPr>
            <a:r>
              <a:rPr lang="en-US" altLang="zh-CN" dirty="0" smtClean="0"/>
              <a:t> Here's the number of ray dentist. Ring him and make an appointment. Go on,________________</a:t>
            </a:r>
          </a:p>
          <a:p>
            <a:pPr marL="514350" indent="-514350">
              <a:buAutoNum type="arabicPeriod"/>
            </a:pPr>
            <a:r>
              <a:rPr lang="en-US" altLang="zh-CN" dirty="0" smtClean="0"/>
              <a:t> What a day!___________ It's usually much milder.</a:t>
            </a:r>
          </a:p>
          <a:p>
            <a:pPr marL="514350" indent="-514350">
              <a:buAutoNum type="arabicPeriod"/>
            </a:pPr>
            <a:r>
              <a:rPr lang="en-US" altLang="zh-CN" dirty="0" smtClean="0"/>
              <a:t> We're off to Bali tomorrow__________________</a:t>
            </a:r>
          </a:p>
          <a:p>
            <a:pPr marL="514350" indent="-514350">
              <a:buAutoNum type="arabicPeriod"/>
            </a:pPr>
            <a:r>
              <a:rPr lang="en-US" altLang="zh-CN" dirty="0" smtClean="0"/>
              <a:t> Just forget everything that's happened today________________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Time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550070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altLang="zh-CN" b="1" dirty="0" smtClean="0"/>
              <a:t>Which of the above expressions completes these situations?</a:t>
            </a:r>
          </a:p>
          <a:p>
            <a:pPr marL="514350" indent="-514350">
              <a:buAutoNum type="arabicPeriod"/>
            </a:pPr>
            <a:r>
              <a:rPr lang="en-US" altLang="zh-CN" dirty="0" smtClean="0"/>
              <a:t>Where've you been for the past six months? _</a:t>
            </a:r>
            <a:r>
              <a:rPr lang="en-US" altLang="zh-CN" dirty="0" smtClean="0">
                <a:solidFill>
                  <a:srgbClr val="FF0000"/>
                </a:solidFill>
              </a:rPr>
              <a:t>Long time no see</a:t>
            </a:r>
            <a:r>
              <a:rPr lang="en-US" altLang="zh-CN" dirty="0" smtClean="0"/>
              <a:t>____!</a:t>
            </a:r>
          </a:p>
          <a:p>
            <a:pPr marL="514350" indent="-514350">
              <a:buAutoNum type="arabicPeriod"/>
            </a:pPr>
            <a:r>
              <a:rPr lang="en-US" altLang="zh-CN" dirty="0" smtClean="0"/>
              <a:t>_</a:t>
            </a:r>
            <a:r>
              <a:rPr lang="en-US" altLang="zh-CN" dirty="0" smtClean="0">
                <a:solidFill>
                  <a:srgbClr val="FF0000"/>
                </a:solidFill>
              </a:rPr>
              <a:t>It’s only a matter of time</a:t>
            </a:r>
            <a:r>
              <a:rPr lang="en-US" altLang="zh-CN" dirty="0" smtClean="0"/>
              <a:t>________ before holidays in space will be normal.</a:t>
            </a:r>
          </a:p>
          <a:p>
            <a:pPr marL="514350" indent="-514350">
              <a:buAutoNum type="arabicPeriod"/>
            </a:pPr>
            <a:r>
              <a:rPr lang="en-US" altLang="zh-CN" dirty="0" smtClean="0"/>
              <a:t> Here's the number of ray dentist. Ring him and make an appointment. Go on, _ </a:t>
            </a:r>
            <a:r>
              <a:rPr lang="en-US" altLang="zh-CN" dirty="0" smtClean="0">
                <a:solidFill>
                  <a:srgbClr val="FF0000"/>
                </a:solidFill>
              </a:rPr>
              <a:t>there’s no time like the present</a:t>
            </a:r>
            <a:r>
              <a:rPr lang="en-US" altLang="zh-CN" dirty="0" smtClean="0"/>
              <a:t>______</a:t>
            </a:r>
          </a:p>
          <a:p>
            <a:pPr marL="514350" indent="-514350">
              <a:buAutoNum type="arabicPeriod"/>
            </a:pPr>
            <a:r>
              <a:rPr lang="en-US" altLang="zh-CN" dirty="0" smtClean="0"/>
              <a:t> What a day!__ </a:t>
            </a:r>
            <a:r>
              <a:rPr lang="en-US" altLang="zh-CN" dirty="0" smtClean="0">
                <a:solidFill>
                  <a:srgbClr val="FF0000"/>
                </a:solidFill>
              </a:rPr>
              <a:t>It’s very cold for this time of year___ </a:t>
            </a:r>
            <a:r>
              <a:rPr lang="en-US" altLang="zh-CN" dirty="0" smtClean="0"/>
              <a:t>It's usually much milder.</a:t>
            </a:r>
          </a:p>
          <a:p>
            <a:pPr marL="514350" indent="-514350">
              <a:buAutoNum type="arabicPeriod"/>
            </a:pPr>
            <a:r>
              <a:rPr lang="en-US" altLang="zh-CN" dirty="0" smtClean="0"/>
              <a:t> We're off to Bali tomorrow __ </a:t>
            </a:r>
            <a:r>
              <a:rPr lang="en-US" altLang="zh-CN" dirty="0" smtClean="0">
                <a:solidFill>
                  <a:srgbClr val="FF0000"/>
                </a:solidFill>
              </a:rPr>
              <a:t>we decided on the spur of the moment</a:t>
            </a:r>
            <a:r>
              <a:rPr lang="en-US" altLang="zh-CN" dirty="0" smtClean="0"/>
              <a:t>_____</a:t>
            </a:r>
          </a:p>
          <a:p>
            <a:pPr marL="514350" indent="-514350">
              <a:buAutoNum type="arabicPeriod"/>
            </a:pPr>
            <a:r>
              <a:rPr lang="en-US" altLang="zh-CN" dirty="0" smtClean="0"/>
              <a:t> Just forget everything that's happened today __ </a:t>
            </a:r>
            <a:r>
              <a:rPr lang="en-US" altLang="zh-CN" dirty="0" smtClean="0">
                <a:solidFill>
                  <a:srgbClr val="FF0000"/>
                </a:solidFill>
              </a:rPr>
              <a:t>tomorrow is another day</a:t>
            </a:r>
            <a:r>
              <a:rPr lang="en-US" altLang="zh-CN" dirty="0" smtClean="0"/>
              <a:t>______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Time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571612"/>
            <a:ext cx="4714876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altLang="zh-CN" b="1" dirty="0" smtClean="0"/>
              <a:t>a. </a:t>
            </a:r>
            <a:r>
              <a:rPr lang="en-US" altLang="zh-CN" b="1" i="1" dirty="0" smtClean="0"/>
              <a:t>at the last minute</a:t>
            </a:r>
          </a:p>
          <a:p>
            <a:pPr>
              <a:buNone/>
            </a:pPr>
            <a:r>
              <a:rPr lang="en-US" altLang="zh-CN" b="1" dirty="0" smtClean="0"/>
              <a:t>b. </a:t>
            </a:r>
            <a:r>
              <a:rPr lang="en-US" altLang="zh-CN" b="1" i="1" dirty="0" smtClean="0"/>
              <a:t>in due course</a:t>
            </a:r>
          </a:p>
          <a:p>
            <a:pPr>
              <a:buNone/>
            </a:pPr>
            <a:r>
              <a:rPr lang="en-US" altLang="zh-CN" b="1" dirty="0" smtClean="0"/>
              <a:t>c. </a:t>
            </a:r>
            <a:r>
              <a:rPr lang="en-US" altLang="zh-CN" b="1" i="1" dirty="0" smtClean="0"/>
              <a:t>once in a blue moon</a:t>
            </a:r>
          </a:p>
          <a:p>
            <a:pPr>
              <a:buNone/>
            </a:pPr>
            <a:r>
              <a:rPr lang="en-US" altLang="zh-CN" b="1" dirty="0" smtClean="0"/>
              <a:t>d. </a:t>
            </a:r>
            <a:r>
              <a:rPr lang="en-US" altLang="zh-CN" b="1" i="1" dirty="0" smtClean="0"/>
              <a:t>at the crack of dawn</a:t>
            </a:r>
          </a:p>
          <a:p>
            <a:pPr>
              <a:buNone/>
            </a:pPr>
            <a:r>
              <a:rPr lang="en-US" altLang="zh-CN" b="1" dirty="0" smtClean="0"/>
              <a:t>e. </a:t>
            </a:r>
            <a:r>
              <a:rPr lang="en-US" altLang="zh-CN" b="1" i="1" dirty="0" smtClean="0"/>
              <a:t>for donkeys' years</a:t>
            </a:r>
          </a:p>
          <a:p>
            <a:pPr>
              <a:buNone/>
            </a:pPr>
            <a:r>
              <a:rPr lang="en-US" altLang="zh-CN" b="1" dirty="0" smtClean="0"/>
              <a:t>f. </a:t>
            </a:r>
            <a:r>
              <a:rPr lang="en-US" altLang="zh-CN" b="1" i="1" dirty="0" smtClean="0"/>
              <a:t>at the eleventh hour</a:t>
            </a:r>
          </a:p>
          <a:p>
            <a:pPr>
              <a:buNone/>
            </a:pPr>
            <a:r>
              <a:rPr lang="en-US" altLang="zh-CN" b="1" dirty="0" smtClean="0"/>
              <a:t>g. </a:t>
            </a:r>
            <a:r>
              <a:rPr lang="en-US" altLang="zh-CN" b="1" i="1" dirty="0" smtClean="0"/>
              <a:t>in this day and age</a:t>
            </a:r>
          </a:p>
          <a:p>
            <a:pPr>
              <a:buNone/>
            </a:pPr>
            <a:r>
              <a:rPr lang="en-US" altLang="zh-CN" b="1" dirty="0" smtClean="0"/>
              <a:t>h. </a:t>
            </a:r>
            <a:r>
              <a:rPr lang="en-US" altLang="zh-CN" b="1" i="1" dirty="0" smtClean="0"/>
              <a:t>sooner or later</a:t>
            </a:r>
          </a:p>
          <a:p>
            <a:pPr>
              <a:buNone/>
            </a:pPr>
            <a:r>
              <a:rPr lang="en-US" altLang="zh-CN" b="1" dirty="0" err="1" smtClean="0"/>
              <a:t>i</a:t>
            </a:r>
            <a:r>
              <a:rPr lang="en-US" altLang="zh-CN" b="1" dirty="0" smtClean="0"/>
              <a:t>. </a:t>
            </a:r>
            <a:r>
              <a:rPr lang="en-US" altLang="zh-CN" b="1" i="1" dirty="0" smtClean="0"/>
              <a:t>not in a month of Sundays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00628" y="1643050"/>
            <a:ext cx="41433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1. very early in the morning</a:t>
            </a:r>
          </a:p>
          <a:p>
            <a:r>
              <a:rPr lang="en-US" altLang="zh-CN" sz="2800" b="1" dirty="0" smtClean="0"/>
              <a:t>2. not for a very long time</a:t>
            </a:r>
          </a:p>
          <a:p>
            <a:r>
              <a:rPr lang="en-US" altLang="zh-CN" sz="2800" b="1" dirty="0" smtClean="0"/>
              <a:t>3. very rarely</a:t>
            </a:r>
          </a:p>
          <a:p>
            <a:r>
              <a:rPr lang="en-US" altLang="zh-CN" sz="2800" b="1" dirty="0" smtClean="0"/>
              <a:t>4. never</a:t>
            </a:r>
          </a:p>
          <a:p>
            <a:r>
              <a:rPr lang="en-US" altLang="zh-CN" sz="2800" b="1" dirty="0" smtClean="0"/>
              <a:t>5. in modern times</a:t>
            </a:r>
          </a:p>
          <a:p>
            <a:r>
              <a:rPr lang="en-US" altLang="zh-CN" sz="2800" b="1" dirty="0" smtClean="0"/>
              <a:t>6. eventually</a:t>
            </a:r>
          </a:p>
          <a:p>
            <a:r>
              <a:rPr lang="en-US" altLang="zh-CN" sz="2800" b="1" dirty="0" smtClean="0"/>
              <a:t>7. almost too late</a:t>
            </a:r>
            <a:endParaRPr lang="zh-CN" altLang="en-US" sz="2800" b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Time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571612"/>
            <a:ext cx="4714876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altLang="zh-CN" b="1" dirty="0" smtClean="0"/>
              <a:t>a. </a:t>
            </a:r>
            <a:r>
              <a:rPr lang="en-US" altLang="zh-CN" b="1" i="1" dirty="0" smtClean="0"/>
              <a:t>at the last minute</a:t>
            </a:r>
          </a:p>
          <a:p>
            <a:pPr>
              <a:buNone/>
            </a:pPr>
            <a:r>
              <a:rPr lang="en-US" altLang="zh-CN" b="1" dirty="0" smtClean="0"/>
              <a:t>b. </a:t>
            </a:r>
            <a:r>
              <a:rPr lang="en-US" altLang="zh-CN" b="1" i="1" dirty="0" smtClean="0"/>
              <a:t>in due course </a:t>
            </a:r>
            <a:r>
              <a:rPr lang="zh-CN" altLang="en-US" sz="1700" b="1" i="1" dirty="0" smtClean="0"/>
              <a:t>及时的</a:t>
            </a:r>
            <a:endParaRPr lang="en-US" altLang="zh-CN" sz="1700" b="1" i="1" dirty="0" smtClean="0"/>
          </a:p>
          <a:p>
            <a:pPr>
              <a:buNone/>
            </a:pPr>
            <a:r>
              <a:rPr lang="en-US" altLang="zh-CN" b="1" dirty="0" smtClean="0"/>
              <a:t>c. </a:t>
            </a:r>
            <a:r>
              <a:rPr lang="en-US" altLang="zh-CN" b="1" i="1" dirty="0" smtClean="0"/>
              <a:t>once in a blue moon</a:t>
            </a:r>
          </a:p>
          <a:p>
            <a:pPr>
              <a:buNone/>
            </a:pPr>
            <a:r>
              <a:rPr lang="en-US" altLang="zh-CN" b="1" dirty="0" smtClean="0"/>
              <a:t>d. </a:t>
            </a:r>
            <a:r>
              <a:rPr lang="en-US" altLang="zh-CN" b="1" i="1" dirty="0" smtClean="0"/>
              <a:t>at the crack of dawn</a:t>
            </a:r>
          </a:p>
          <a:p>
            <a:pPr>
              <a:buNone/>
            </a:pPr>
            <a:r>
              <a:rPr lang="en-US" altLang="zh-CN" b="1" dirty="0" smtClean="0"/>
              <a:t>e. </a:t>
            </a:r>
            <a:r>
              <a:rPr lang="en-US" altLang="zh-CN" b="1" i="1" dirty="0" smtClean="0"/>
              <a:t>for donkeys' years</a:t>
            </a:r>
          </a:p>
          <a:p>
            <a:pPr>
              <a:buNone/>
            </a:pPr>
            <a:r>
              <a:rPr lang="en-US" altLang="zh-CN" b="1" dirty="0" smtClean="0"/>
              <a:t>f. </a:t>
            </a:r>
            <a:r>
              <a:rPr lang="en-US" altLang="zh-CN" b="1" i="1" dirty="0" smtClean="0"/>
              <a:t>at the eleventh hour</a:t>
            </a:r>
          </a:p>
          <a:p>
            <a:pPr>
              <a:buNone/>
            </a:pPr>
            <a:r>
              <a:rPr lang="en-US" altLang="zh-CN" b="1" dirty="0" smtClean="0"/>
              <a:t>g. </a:t>
            </a:r>
            <a:r>
              <a:rPr lang="en-US" altLang="zh-CN" b="1" i="1" dirty="0" smtClean="0"/>
              <a:t>in this day and age</a:t>
            </a:r>
          </a:p>
          <a:p>
            <a:pPr>
              <a:buNone/>
            </a:pPr>
            <a:r>
              <a:rPr lang="en-US" altLang="zh-CN" b="1" dirty="0" smtClean="0"/>
              <a:t>h. </a:t>
            </a:r>
            <a:r>
              <a:rPr lang="en-US" altLang="zh-CN" b="1" i="1" dirty="0" smtClean="0"/>
              <a:t>sooner or later</a:t>
            </a:r>
          </a:p>
          <a:p>
            <a:pPr>
              <a:buNone/>
            </a:pPr>
            <a:r>
              <a:rPr lang="en-US" altLang="zh-CN" b="1" dirty="0" err="1" smtClean="0"/>
              <a:t>i</a:t>
            </a:r>
            <a:r>
              <a:rPr lang="en-US" altLang="zh-CN" b="1" dirty="0" smtClean="0"/>
              <a:t>. </a:t>
            </a:r>
            <a:r>
              <a:rPr lang="en-US" altLang="zh-CN" b="1" i="1" dirty="0" smtClean="0"/>
              <a:t>not in a month of Sundays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00628" y="1643050"/>
            <a:ext cx="41433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1. very early in the morning</a:t>
            </a:r>
          </a:p>
          <a:p>
            <a:r>
              <a:rPr lang="en-US" altLang="zh-CN" sz="2800" b="1" dirty="0" smtClean="0"/>
              <a:t>2. for a very long time</a:t>
            </a:r>
          </a:p>
          <a:p>
            <a:r>
              <a:rPr lang="en-US" altLang="zh-CN" sz="2800" b="1" dirty="0" smtClean="0"/>
              <a:t>3. very rarely</a:t>
            </a:r>
          </a:p>
          <a:p>
            <a:r>
              <a:rPr lang="en-US" altLang="zh-CN" sz="2800" b="1" dirty="0" smtClean="0"/>
              <a:t>4. never</a:t>
            </a:r>
          </a:p>
          <a:p>
            <a:r>
              <a:rPr lang="en-US" altLang="zh-CN" sz="2800" b="1" dirty="0" smtClean="0"/>
              <a:t>5. in modern times</a:t>
            </a:r>
          </a:p>
          <a:p>
            <a:r>
              <a:rPr lang="en-US" altLang="zh-CN" sz="2800" b="1" dirty="0" smtClean="0"/>
              <a:t>6. Eventually </a:t>
            </a:r>
            <a:r>
              <a:rPr lang="zh-CN" altLang="en-US" b="1" dirty="0" smtClean="0"/>
              <a:t>最后</a:t>
            </a:r>
            <a:endParaRPr lang="en-US" altLang="zh-CN" b="1" dirty="0" smtClean="0"/>
          </a:p>
          <a:p>
            <a:r>
              <a:rPr lang="en-US" altLang="zh-CN" sz="2800" b="1" dirty="0" smtClean="0"/>
              <a:t>7. almost too late</a:t>
            </a:r>
            <a:endParaRPr lang="zh-CN" altLang="en-US" sz="2800" b="1" dirty="0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3857620" y="2071678"/>
            <a:ext cx="1214446" cy="10715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rot="10800000" flipV="1">
            <a:off x="3428992" y="2786058"/>
            <a:ext cx="1714512" cy="785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10800000">
            <a:off x="3643306" y="2714620"/>
            <a:ext cx="1428760" cy="428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rot="5400000">
            <a:off x="3893339" y="4250537"/>
            <a:ext cx="1785950" cy="571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10800000" flipV="1">
            <a:off x="3500430" y="4071942"/>
            <a:ext cx="1643074" cy="428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rot="10800000">
            <a:off x="2071670" y="2357430"/>
            <a:ext cx="3000396" cy="2143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rot="10800000" flipV="1">
            <a:off x="2857488" y="4500570"/>
            <a:ext cx="2143140" cy="50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rot="16200000" flipV="1">
            <a:off x="2393141" y="2250273"/>
            <a:ext cx="3071834" cy="2286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rot="10800000">
            <a:off x="3500430" y="4071942"/>
            <a:ext cx="1428760" cy="857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8596" y="285728"/>
            <a:ext cx="8286808" cy="635798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altLang="zh-CN" sz="4500" b="1" dirty="0" smtClean="0"/>
              <a:t>Now use the expressions in the following situations:</a:t>
            </a:r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en-US" altLang="zh-CN" sz="4400" dirty="0" smtClean="0"/>
              <a:t>1. We arrived on the platform at the very __________, just as they were closing the doors.</a:t>
            </a:r>
          </a:p>
          <a:p>
            <a:pPr>
              <a:buNone/>
            </a:pPr>
            <a:r>
              <a:rPr lang="en-US" altLang="zh-CN" sz="4400" dirty="0" smtClean="0"/>
              <a:t>2. I can't believe there are so many homeless people ______________. The government should do something about it.</a:t>
            </a:r>
          </a:p>
          <a:p>
            <a:pPr>
              <a:buNone/>
            </a:pPr>
            <a:r>
              <a:rPr lang="en-US" altLang="zh-CN" sz="4400" dirty="0" smtClean="0"/>
              <a:t>3. When I'm on holiday and the weather's good, I love to get up_____________</a:t>
            </a:r>
          </a:p>
          <a:p>
            <a:pPr>
              <a:buNone/>
            </a:pPr>
            <a:r>
              <a:rPr lang="en-US" altLang="zh-CN" sz="4400" dirty="0" smtClean="0"/>
              <a:t>4. I haven't seen my Uncle Roger__________________ He lives in Spain now.</a:t>
            </a:r>
          </a:p>
          <a:p>
            <a:pPr>
              <a:buNone/>
            </a:pPr>
            <a:r>
              <a:rPr lang="en-US" altLang="zh-CN" sz="4400" dirty="0" smtClean="0"/>
              <a:t>5. I have always found that if you really want something and put your mind to it, you get it___________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864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dirty="0" smtClean="0"/>
              <a:t>6.1 wouldn't be seen dead in a zoo -________ ! I hate the very idea of the places.</a:t>
            </a:r>
          </a:p>
          <a:p>
            <a:pPr>
              <a:buNone/>
            </a:pPr>
            <a:r>
              <a:rPr lang="en-US" altLang="zh-CN" dirty="0" smtClean="0"/>
              <a:t>7. I'm never early, and I'm never late, but I do admit to doing things______</a:t>
            </a:r>
          </a:p>
          <a:p>
            <a:pPr>
              <a:buNone/>
            </a:pPr>
            <a:r>
              <a:rPr lang="en-US" altLang="zh-CN" dirty="0" smtClean="0"/>
              <a:t>8. This company has a policy of always replying to complaints. Every single complaint is dealt with carefully and a reply is sent___________</a:t>
            </a:r>
          </a:p>
          <a:p>
            <a:pPr>
              <a:buNone/>
            </a:pPr>
            <a:r>
              <a:rPr lang="en-US" altLang="zh-CN" dirty="0" smtClean="0"/>
              <a:t>9. Although Jill lives on the other side of the road, we only ever see her_______________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Some more common idioms…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spill the beans.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0363"/>
            <a:ext cx="2592288" cy="287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6516216" y="692696"/>
            <a:ext cx="36004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49944"/>
            <a:ext cx="2214550" cy="20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ea typeface="宋体" charset="-122"/>
              </a:rPr>
              <a:t>Get off my </a:t>
            </a:r>
            <a:r>
              <a:rPr lang="en-US" altLang="zh-CN" b="1" dirty="0" smtClean="0">
                <a:ea typeface="宋体" charset="-122"/>
              </a:rPr>
              <a:t>back!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Marriage? Money? Job? Weight? Diet?</a:t>
            </a:r>
            <a:endParaRPr lang="zh-CN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3528392" cy="317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17032"/>
            <a:ext cx="2847975" cy="3044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0258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ea typeface="宋体" charset="-122"/>
              </a:rPr>
              <a:t>We were in stitches!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i="1" dirty="0" smtClean="0"/>
              <a:t>When was the last time you were in stitches?</a:t>
            </a:r>
            <a:endParaRPr lang="zh-CN" altLang="en-US" i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152"/>
            <a:ext cx="28479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825228"/>
            <a:ext cx="25431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6483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ea typeface="宋体" charset="-122"/>
              </a:rPr>
              <a:t>She was dressed to kill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i="1" dirty="0" smtClean="0"/>
              <a:t>What are the advantages? </a:t>
            </a:r>
            <a:endParaRPr lang="zh-CN" altLang="en-US" i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3960440" cy="337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275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/>
          <a:lstStyle/>
          <a:p>
            <a:r>
              <a:rPr lang="en-US" altLang="zh-CN" dirty="0"/>
              <a:t>If you are facing a challenge, a metaphor might help you see the big picture and give you strength; for example, someone going through cancer </a:t>
            </a:r>
            <a:r>
              <a:rPr lang="en-US" altLang="zh-CN" dirty="0" smtClean="0"/>
              <a:t>treatment/ depression </a:t>
            </a:r>
            <a:r>
              <a:rPr lang="en-US" altLang="zh-CN" dirty="0"/>
              <a:t>may view the journey as climbing a mountain.</a:t>
            </a:r>
            <a:endParaRPr lang="zh-CN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4419600" y="476672"/>
            <a:ext cx="79208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4"/>
          <p:cNvSpPr/>
          <p:nvPr/>
        </p:nvSpPr>
        <p:spPr>
          <a:xfrm>
            <a:off x="4815644" y="908720"/>
            <a:ext cx="39604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val 5"/>
          <p:cNvSpPr/>
          <p:nvPr/>
        </p:nvSpPr>
        <p:spPr>
          <a:xfrm>
            <a:off x="2051720" y="1340768"/>
            <a:ext cx="64807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2699792" y="1916832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Oval 7"/>
          <p:cNvSpPr/>
          <p:nvPr/>
        </p:nvSpPr>
        <p:spPr>
          <a:xfrm>
            <a:off x="6276697" y="1916832"/>
            <a:ext cx="64807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Oval 8"/>
          <p:cNvSpPr/>
          <p:nvPr/>
        </p:nvSpPr>
        <p:spPr>
          <a:xfrm>
            <a:off x="6892179" y="2348947"/>
            <a:ext cx="432048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168"/>
            <a:ext cx="164782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661" y="4770420"/>
            <a:ext cx="28575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88" y="5063193"/>
            <a:ext cx="27432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0346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ea typeface="宋体" charset="-122"/>
              </a:rPr>
              <a:t>I’m at the end of my rope!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Give metaphorical support to troubled people:</a:t>
            </a:r>
          </a:p>
          <a:p>
            <a:r>
              <a:rPr lang="en-US" altLang="zh-CN" i="1" dirty="0" smtClean="0"/>
              <a:t>(Activity: Inside –outside circle).</a:t>
            </a:r>
          </a:p>
          <a:p>
            <a:r>
              <a:rPr lang="en-US" altLang="zh-CN" dirty="0" smtClean="0"/>
              <a:t>Overworked father.</a:t>
            </a:r>
          </a:p>
          <a:p>
            <a:r>
              <a:rPr lang="en-US" altLang="zh-CN" dirty="0" smtClean="0"/>
              <a:t>Stressed out student.</a:t>
            </a:r>
          </a:p>
          <a:p>
            <a:r>
              <a:rPr lang="en-US" altLang="zh-CN" dirty="0" smtClean="0"/>
              <a:t>A person with ill health.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69160"/>
            <a:ext cx="3024336" cy="184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81128"/>
            <a:ext cx="2857500" cy="210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2490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ea typeface="宋体" charset="-122"/>
              </a:rPr>
              <a:t>You have to bite the bullet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105" y="3921450"/>
            <a:ext cx="2304256" cy="267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98577"/>
            <a:ext cx="2286000" cy="26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14" y="1484784"/>
            <a:ext cx="3354313" cy="235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3175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ea typeface="宋体" charset="-122"/>
              </a:rPr>
              <a:t>Money talks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496321"/>
            <a:ext cx="275272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0346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ea typeface="宋体" charset="-122"/>
              </a:rPr>
              <a:t>Teachers always stick to their guns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Does </a:t>
            </a:r>
            <a:r>
              <a:rPr lang="en-US" altLang="zh-CN" i="1" dirty="0" smtClean="0"/>
              <a:t>everyone</a:t>
            </a:r>
            <a:r>
              <a:rPr lang="en-US" altLang="zh-CN" dirty="0" smtClean="0"/>
              <a:t> stick to their guns?</a:t>
            </a:r>
            <a:endParaRPr lang="zh-CN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261937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8313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u="sng" dirty="0">
                <a:latin typeface="Bradley Hand ITC" pitchFamily="66" charset="0"/>
                <a:ea typeface="宋体" charset="-122"/>
              </a:rPr>
              <a:t>bent over </a:t>
            </a:r>
            <a:r>
              <a:rPr lang="en-US" altLang="zh-CN" b="1" u="sng" dirty="0" smtClean="0">
                <a:latin typeface="Bradley Hand ITC" pitchFamily="66" charset="0"/>
                <a:ea typeface="宋体" charset="-122"/>
              </a:rPr>
              <a:t>backwards</a:t>
            </a:r>
            <a:r>
              <a:rPr lang="en-US" altLang="zh-CN" b="1" u="sng" dirty="0">
                <a:latin typeface="Bradley Hand ITC" pitchFamily="66" charset="0"/>
                <a:ea typeface="宋体" charset="-122"/>
              </a:rPr>
              <a:t/>
            </a:r>
            <a:br>
              <a:rPr lang="en-US" altLang="zh-CN" b="1" u="sng" dirty="0">
                <a:latin typeface="Bradley Hand ITC" pitchFamily="66" charset="0"/>
                <a:ea typeface="宋体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85" y="1628800"/>
            <a:ext cx="409021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9649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76672"/>
            <a:ext cx="66967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Activity. Listen to teacher’s description. Walk to the correct idiom on the wall. Say it back to me in convo.</a:t>
            </a:r>
          </a:p>
          <a:p>
            <a:endParaRPr lang="en-US" sz="2800" dirty="0"/>
          </a:p>
          <a:p>
            <a:r>
              <a:rPr lang="en-US" sz="2800" dirty="0" smtClean="0"/>
              <a:t>E.g. ‘This idiom describes when I work really hard to do something’.</a:t>
            </a:r>
          </a:p>
          <a:p>
            <a:r>
              <a:rPr lang="en-US" sz="2800" dirty="0" smtClean="0"/>
              <a:t>St: ‘You bent over backwards’.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77728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/>
          <a:lstStyle/>
          <a:p>
            <a:r>
              <a:rPr lang="en-US" dirty="0" smtClean="0"/>
              <a:t>On the ball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476672"/>
            <a:ext cx="4038600" cy="5649491"/>
          </a:xfrm>
        </p:spPr>
        <p:txBody>
          <a:bodyPr/>
          <a:lstStyle/>
          <a:p>
            <a:r>
              <a:rPr lang="en-US" dirty="0" smtClean="0"/>
              <a:t>Under the weather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13176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58" y="2708920"/>
            <a:ext cx="265747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08920"/>
            <a:ext cx="17716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384" y="4999180"/>
            <a:ext cx="16954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7724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Once in a blue moon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An arm and a leg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0534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Sit on the fence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Up in the air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3974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little bird told me….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Food for thought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614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u="sng" dirty="0">
                <a:hlinkClick r:id="rId2"/>
              </a:rPr>
              <a:t>Good mental health</a:t>
            </a:r>
            <a:r>
              <a:rPr lang="en-US" altLang="zh-CN" dirty="0"/>
              <a:t> includes having life metaphors that help you see the big picture of your life. </a:t>
            </a:r>
            <a:endParaRPr lang="zh-CN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197" y="4538514"/>
            <a:ext cx="2088232" cy="200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572" y="1455439"/>
            <a:ext cx="25717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72" y="4876098"/>
            <a:ext cx="223837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322" y="1345247"/>
            <a:ext cx="22669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22288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38" y="3914428"/>
            <a:ext cx="17526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973" y="2636912"/>
            <a:ext cx="26670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348" y="4725144"/>
            <a:ext cx="271462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椭圆 1"/>
          <p:cNvSpPr/>
          <p:nvPr/>
        </p:nvSpPr>
        <p:spPr>
          <a:xfrm>
            <a:off x="2195736" y="476672"/>
            <a:ext cx="50405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776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Add insult to injury 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Beat around the bush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22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altLang="zh-CN" dirty="0"/>
              <a:t>A Garden</a:t>
            </a:r>
          </a:p>
          <a:p>
            <a:pPr fontAlgn="base"/>
            <a:r>
              <a:rPr lang="en-US" altLang="zh-CN" dirty="0"/>
              <a:t>If you see a garden as a metaphor for your life, you may see that relationships with family and friends can be cultivated like flowers or vegetables</a:t>
            </a:r>
            <a:r>
              <a:rPr lang="en-US" altLang="zh-CN" dirty="0" smtClean="0"/>
              <a:t>.</a:t>
            </a:r>
          </a:p>
          <a:p>
            <a:pPr marL="0" indent="0" fontAlgn="base">
              <a:buNone/>
            </a:pPr>
            <a:r>
              <a:rPr lang="en-US" altLang="zh-CN" dirty="0" smtClean="0"/>
              <a:t>  </a:t>
            </a:r>
            <a:endParaRPr lang="zh-CN" alt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283968" y="2086354"/>
            <a:ext cx="504056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" y="4653136"/>
            <a:ext cx="2228850" cy="214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38" y="4653136"/>
            <a:ext cx="2934834" cy="211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462" y="4653136"/>
            <a:ext cx="2819400" cy="211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567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</TotalTime>
  <Words>3216</Words>
  <Application>Microsoft Office PowerPoint</Application>
  <PresentationFormat>全屏显示(4:3)</PresentationFormat>
  <Paragraphs>385</Paragraphs>
  <Slides>80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80</vt:i4>
      </vt:variant>
    </vt:vector>
  </HeadingPairs>
  <TitlesOfParts>
    <vt:vector size="81" baseType="lpstr">
      <vt:lpstr>Office Theme</vt:lpstr>
      <vt:lpstr>Idioms </vt:lpstr>
      <vt:lpstr>What is an idiom?</vt:lpstr>
      <vt:lpstr>What is a metaphor?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How has your life been/ is your life a rollercoaster?</vt:lpstr>
      <vt:lpstr>PowerPoint 演示文稿</vt:lpstr>
      <vt:lpstr>Give advice to…</vt:lpstr>
      <vt:lpstr>PowerPoint 演示文稿</vt:lpstr>
      <vt:lpstr>PowerPoint 演示文稿</vt:lpstr>
      <vt:lpstr>PowerPoint 演示文稿</vt:lpstr>
      <vt:lpstr>PowerPoint 演示文稿</vt:lpstr>
      <vt:lpstr>Literal &amp; Metaphorical</vt:lpstr>
      <vt:lpstr>PowerPoint 演示文稿</vt:lpstr>
      <vt:lpstr>PowerPoint 演示文稿</vt:lpstr>
      <vt:lpstr>Metaphorical meanings…</vt:lpstr>
      <vt:lpstr>What is a metaphor?</vt:lpstr>
      <vt:lpstr>Flood/ flow/ trickle</vt:lpstr>
      <vt:lpstr>Time is money</vt:lpstr>
      <vt:lpstr> Business is war. </vt:lpstr>
      <vt:lpstr>PowerPoint 演示文稿</vt:lpstr>
      <vt:lpstr>PowerPoint 演示文稿</vt:lpstr>
      <vt:lpstr>A person…</vt:lpstr>
      <vt:lpstr>Optimistic or pessimistic?</vt:lpstr>
      <vt:lpstr>PowerPoint 演示文稿</vt:lpstr>
      <vt:lpstr>PowerPoint 演示文稿</vt:lpstr>
      <vt:lpstr>I’m stuck in a rut.</vt:lpstr>
      <vt:lpstr>A constant stream of visitors</vt:lpstr>
      <vt:lpstr>Seeing is understanding</vt:lpstr>
      <vt:lpstr>PowerPoint 演示文稿</vt:lpstr>
      <vt:lpstr> Important metaphors</vt:lpstr>
      <vt:lpstr>Time is Money</vt:lpstr>
      <vt:lpstr>Time is money</vt:lpstr>
      <vt:lpstr>Time is Money</vt:lpstr>
      <vt:lpstr>Seeing is understanding </vt:lpstr>
      <vt:lpstr>Seeing is understanding </vt:lpstr>
      <vt:lpstr>Seeing is understanding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Can you translate idioms?</vt:lpstr>
      <vt:lpstr>Time</vt:lpstr>
      <vt:lpstr>Time</vt:lpstr>
      <vt:lpstr>Time</vt:lpstr>
      <vt:lpstr>Time</vt:lpstr>
      <vt:lpstr>Time</vt:lpstr>
      <vt:lpstr>Time</vt:lpstr>
      <vt:lpstr>Time</vt:lpstr>
      <vt:lpstr>Time</vt:lpstr>
      <vt:lpstr>PowerPoint 演示文稿</vt:lpstr>
      <vt:lpstr>PowerPoint 演示文稿</vt:lpstr>
      <vt:lpstr>Some more common idioms…</vt:lpstr>
      <vt:lpstr>Get off my back!</vt:lpstr>
      <vt:lpstr>We were in stitches!</vt:lpstr>
      <vt:lpstr>She was dressed to kill</vt:lpstr>
      <vt:lpstr>I’m at the end of my rope!</vt:lpstr>
      <vt:lpstr>You have to bite the bullet</vt:lpstr>
      <vt:lpstr>Money talks</vt:lpstr>
      <vt:lpstr>Teachers always stick to their guns</vt:lpstr>
      <vt:lpstr>bent over backwards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mary</dc:creator>
  <cp:lastModifiedBy>user</cp:lastModifiedBy>
  <cp:revision>67</cp:revision>
  <dcterms:modified xsi:type="dcterms:W3CDTF">2019-07-25T05:58:26Z</dcterms:modified>
</cp:coreProperties>
</file>